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355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82" r:id="rId38"/>
    <p:sldId id="285" r:id="rId39"/>
    <p:sldId id="283" r:id="rId40"/>
    <p:sldId id="284" r:id="rId41"/>
    <p:sldId id="286" r:id="rId42"/>
    <p:sldId id="287" r:id="rId43"/>
    <p:sldId id="288" r:id="rId44"/>
    <p:sldId id="301" r:id="rId45"/>
    <p:sldId id="298" r:id="rId46"/>
    <p:sldId id="299" r:id="rId47"/>
    <p:sldId id="300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56" r:id="rId58"/>
    <p:sldId id="311" r:id="rId59"/>
    <p:sldId id="312" r:id="rId60"/>
    <p:sldId id="315" r:id="rId61"/>
    <p:sldId id="316" r:id="rId62"/>
    <p:sldId id="313" r:id="rId63"/>
    <p:sldId id="314" r:id="rId64"/>
    <p:sldId id="357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9" r:id="rId87"/>
    <p:sldId id="338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22" autoAdjust="0"/>
    <p:restoredTop sz="94660"/>
  </p:normalViewPr>
  <p:slideViewPr>
    <p:cSldViewPr>
      <p:cViewPr>
        <p:scale>
          <a:sx n="77" d="100"/>
          <a:sy n="77" d="100"/>
        </p:scale>
        <p:origin x="-8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4B00F-8E1B-4731-8364-A4479A20C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92F2F-12EE-428F-ADEC-C7672C2FD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3223A-3192-4865-A520-0704B65B9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FE937-4119-45DC-B7EE-3B5D31D2E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119D5-8173-40F3-8177-69B3C2F02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A9609-E537-45E6-8834-EB208100B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AE2E0-6F89-4A32-A0EF-1A4791DD7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52A22-B0CE-45CE-9C4D-28A87BA99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F6A65-D6B6-4267-9314-C5C8B4CDE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24065-8AE3-48AF-BFD9-69DAB51D3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E149F-DF6C-4EEB-83F7-EEDCD3349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B378C45-4880-49F4-A57F-ACC8A1E80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biodidac.bio.uottawa.ca/Thumbnails/showimage.cfm?File_name=CELL004B&amp;File_type=GIF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google.com/imgres?imgurl=http://www.webelements.com/_media/icons/symbols/C.jpg&amp;imgrefurl=http://www.webelements.com/carbon/&amp;h=100&amp;w=150&amp;sz=3&amp;hl=en&amp;start=11&amp;um=1&amp;tbnid=hMTWr5Ksr1VukM:&amp;tbnh=64&amp;tbnw=96&amp;prev=/images?q=carbon+symbol&amp;um=1&amp;hl=en&amp;safe=activ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images.google.com/imgres?imgurl=http://www.marions-kochbuch.com/food-pic/black-forest-country-bread.jpg&amp;imgrefurl=http://www.marions-kochbuch.com/bread.htm&amp;h=306&amp;w=512&amp;sz=33&amp;hl=en&amp;start=73&amp;um=1&amp;tbnid=0TAldezQgFOZxM:&amp;tbnh=78&amp;tbnw=131&amp;prev=/images?q=bread&amp;start=60&amp;ndsp=20&amp;um=1&amp;hl=en&amp;safe=active&amp;sa=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http://biggestloserclub.com.au/verve/_resources/04_Mel_Exhaustion_large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images.google.com/imgres?imgurl=http://www.floridata.com/wallpaper/jpg/ShrimpPlant800a.jpg&amp;imgrefurl=http://www.floridata.com/ref/J/just_bra.cfm&amp;h=600&amp;w=800&amp;sz=173&amp;hl=en&amp;start=18&amp;um=1&amp;tbnid=ECaPu_Z19Rad_M:&amp;tbnh=107&amp;tbnw=143&amp;prev=/images?q=plant&amp;ndsp=20&amp;um=1&amp;hl=en&amp;safe=active&amp;sa=N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google.com/imgres?imgurl=http://content.answers.com/main/content/wp/en-commons/thumb/8/84/150px-Alpha-D-Fructofuranose.svg.png&amp;imgrefurl=http://www.answers.com/topic/monosaccharide-1&amp;h=128&amp;w=150&amp;sz=5&amp;hl=en&amp;start=23&amp;um=1&amp;tbnid=wYW7mtnYIUWDgM:&amp;tbnh=82&amp;tbnw=96&amp;prev=/images?q=monosaccharide&amp;start=20&amp;ndsp=20&amp;um=1&amp;hl=en&amp;safe=active&amp;sa=N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faculty.clintoncc.suny.edu/faculty/Michael.Gregory/files/Bio%20101/Bio%20101%20Laboratory/chemical%20composition%20of%20cells/paper_test_for_lipid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http://nitro.biosci.arizona.edu/courses/EEB105/lectures/Origins_of_Life/zfigures/miller_urey.GIF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i.treehugger.com/files/co2footprint-hamburger.jpg&amp;imgrefurl=http://www.treehugger.com/files/2006/12/the_carbon_foot_1.php&amp;h=265&amp;w=468&amp;sz=21&amp;hl=en&amp;start=9&amp;um=1&amp;tbnid=ZG6BTO4wLrYkpM:&amp;tbnh=72&amp;tbnw=128&amp;prev=/images?q=hamburger&amp;um=1&amp;hl=en&amp;safe=active" TargetMode="External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9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9.jpeg"/><Relationship Id="rId4" Type="http://schemas.openxmlformats.org/officeDocument/2006/relationships/hyperlink" Target="http://static.howstuffworks.com/gif/ozone-layer-2.jpg" TargetMode="Externa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Biology EOC Highlight Review</a:t>
            </a:r>
          </a:p>
        </p:txBody>
      </p:sp>
      <p:pic>
        <p:nvPicPr>
          <p:cNvPr id="2051" name="Picture 2" descr="Water lili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133600"/>
            <a:ext cx="7620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3048000" y="6019800"/>
            <a:ext cx="472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Courtesy  of Mr. S. Russillo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Mitochondria</a:t>
            </a:r>
            <a:br>
              <a:rPr lang="en-US" smtClean="0"/>
            </a:br>
            <a:r>
              <a:rPr lang="en-US" sz="2400" smtClean="0"/>
              <a:t>Singular: Mitochondrion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0" y="4876800"/>
            <a:ext cx="2209800" cy="1249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905000"/>
            <a:ext cx="3886200" cy="3048000"/>
          </a:xfrm>
        </p:spPr>
        <p:txBody>
          <a:bodyPr/>
          <a:lstStyle/>
          <a:p>
            <a:pPr eaLnBrk="1" hangingPunct="1"/>
            <a:r>
              <a:rPr lang="en-US" smtClean="0"/>
              <a:t>“Powerhouse” of the cell</a:t>
            </a:r>
          </a:p>
          <a:p>
            <a:pPr eaLnBrk="1" hangingPunct="1"/>
            <a:r>
              <a:rPr lang="en-US" smtClean="0"/>
              <a:t>Produces energy in the form of ATP</a:t>
            </a:r>
          </a:p>
          <a:p>
            <a:pPr eaLnBrk="1" hangingPunct="1"/>
            <a:r>
              <a:rPr lang="en-US" smtClean="0"/>
              <a:t>Site of Aerobic respiration</a:t>
            </a:r>
          </a:p>
        </p:txBody>
      </p:sp>
      <p:pic>
        <p:nvPicPr>
          <p:cNvPr id="11269" name="Picture 6" descr="https://webmail.gcsnc.com/exchange/carrikl/Inbox/No%20Subject-2.EML/mito.jpg/C58EA28C-18C0-4a97-9AF2-036E93DDAFB3/mito.jpg?attach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200400"/>
            <a:ext cx="45481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http://giantshoulders.files.wordpress.com/2007/10/mitochond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76400"/>
            <a:ext cx="16383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Innate Behavior</a:t>
            </a: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4953000" cy="4525963"/>
          </a:xfrm>
        </p:spPr>
        <p:txBody>
          <a:bodyPr/>
          <a:lstStyle/>
          <a:p>
            <a:pPr eaLnBrk="1" hangingPunct="1"/>
            <a:r>
              <a:rPr lang="en-US" smtClean="0"/>
              <a:t>Behaviors an animal is born with</a:t>
            </a:r>
          </a:p>
          <a:p>
            <a:pPr eaLnBrk="1" hangingPunct="1"/>
            <a:r>
              <a:rPr lang="en-US" smtClean="0"/>
              <a:t>Includes suckling, migration, hibernation</a:t>
            </a:r>
          </a:p>
          <a:p>
            <a:pPr eaLnBrk="1" hangingPunct="1"/>
            <a:r>
              <a:rPr lang="en-US" smtClean="0"/>
              <a:t>Ex. weaving of spider webs</a:t>
            </a:r>
          </a:p>
        </p:txBody>
      </p:sp>
      <p:pic>
        <p:nvPicPr>
          <p:cNvPr id="103428" name="Picture 5" descr="http://www.paulnoll.com/Oregon/Birds/migrate-wi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981200"/>
            <a:ext cx="2971800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Learned Behavior</a:t>
            </a:r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419600" cy="4525963"/>
          </a:xfrm>
        </p:spPr>
        <p:txBody>
          <a:bodyPr/>
          <a:lstStyle/>
          <a:p>
            <a:pPr eaLnBrk="1" hangingPunct="1"/>
            <a:r>
              <a:rPr lang="en-US" smtClean="0"/>
              <a:t>Behavior an animal acquires during its lifetime</a:t>
            </a:r>
          </a:p>
          <a:p>
            <a:pPr eaLnBrk="1" hangingPunct="1"/>
            <a:r>
              <a:rPr lang="en-US" smtClean="0"/>
              <a:t>Includes</a:t>
            </a:r>
          </a:p>
          <a:p>
            <a:pPr lvl="1" eaLnBrk="1" hangingPunct="1"/>
            <a:r>
              <a:rPr lang="en-US" smtClean="0"/>
              <a:t>Habituation</a:t>
            </a:r>
          </a:p>
          <a:p>
            <a:pPr lvl="1" eaLnBrk="1" hangingPunct="1"/>
            <a:r>
              <a:rPr lang="en-US" smtClean="0"/>
              <a:t>Conditioning</a:t>
            </a:r>
          </a:p>
          <a:p>
            <a:pPr lvl="1" eaLnBrk="1" hangingPunct="1"/>
            <a:r>
              <a:rPr lang="en-US" smtClean="0"/>
              <a:t>Trial and error</a:t>
            </a:r>
          </a:p>
        </p:txBody>
      </p:sp>
      <p:pic>
        <p:nvPicPr>
          <p:cNvPr id="104452" name="Picture 5" descr="http://lib.ck.tp.edu.tw/monthly_theme/0705/classical_condition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4267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Social Behavior</a:t>
            </a:r>
          </a:p>
        </p:txBody>
      </p:sp>
      <p:sp>
        <p:nvSpPr>
          <p:cNvPr id="1054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pPr eaLnBrk="1" hangingPunct="1"/>
            <a:r>
              <a:rPr lang="en-US" smtClean="0"/>
              <a:t>Communication between individuals of the same species</a:t>
            </a:r>
          </a:p>
          <a:p>
            <a:pPr eaLnBrk="1" hangingPunct="1"/>
            <a:r>
              <a:rPr lang="en-US" smtClean="0"/>
              <a:t>Can be courtship, territorial or chemical (pheromones)</a:t>
            </a:r>
          </a:p>
        </p:txBody>
      </p:sp>
      <p:pic>
        <p:nvPicPr>
          <p:cNvPr id="105476" name="Picture 5" descr="http://animals.nationalgeographic.com/staticfiles/NGS/Shared/StaticFiles/animals/images/primary/blue-footed-boo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0" y="1828800"/>
            <a:ext cx="41719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Chloroplast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3581400" cy="4525963"/>
          </a:xfrm>
        </p:spPr>
        <p:txBody>
          <a:bodyPr/>
          <a:lstStyle/>
          <a:p>
            <a:pPr eaLnBrk="1" hangingPunct="1"/>
            <a:r>
              <a:rPr lang="en-US" smtClean="0"/>
              <a:t>Site of photosynthesis</a:t>
            </a:r>
          </a:p>
          <a:p>
            <a:pPr eaLnBrk="1" hangingPunct="1"/>
            <a:r>
              <a:rPr lang="en-US" smtClean="0"/>
              <a:t>Plant cells ONLY</a:t>
            </a:r>
          </a:p>
          <a:p>
            <a:pPr eaLnBrk="1" hangingPunct="1"/>
            <a:r>
              <a:rPr lang="en-US" smtClean="0"/>
              <a:t>Contains the pigment chlorophyll</a:t>
            </a:r>
          </a:p>
        </p:txBody>
      </p:sp>
      <p:pic>
        <p:nvPicPr>
          <p:cNvPr id="12292" name="Picture 6" descr="http://www.caribbeanedu.com/images/kewl/plant_ce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143000"/>
            <a:ext cx="4576763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8" descr="http://biology.unm.edu/ccouncil/Biology_124/Images/chloroplast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648200"/>
            <a:ext cx="34290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Vacuole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pPr eaLnBrk="1" hangingPunct="1"/>
            <a:r>
              <a:rPr lang="en-US" smtClean="0"/>
              <a:t>Storage of excess materials</a:t>
            </a:r>
          </a:p>
          <a:p>
            <a:pPr eaLnBrk="1" hangingPunct="1"/>
            <a:r>
              <a:rPr lang="en-US" smtClean="0"/>
              <a:t>Plant cells usually contain one large vacuole</a:t>
            </a:r>
          </a:p>
        </p:txBody>
      </p:sp>
      <p:pic>
        <p:nvPicPr>
          <p:cNvPr id="13316" name="Picture 6" descr="http://www.caribbeanedu.com/images/kewl/plant_ce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133600"/>
            <a:ext cx="4576763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Ribosomes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752600"/>
          </a:xfrm>
        </p:spPr>
        <p:txBody>
          <a:bodyPr/>
          <a:lstStyle/>
          <a:p>
            <a:pPr eaLnBrk="1" hangingPunct="1"/>
            <a:r>
              <a:rPr lang="en-US" smtClean="0"/>
              <a:t>Proteins are synthesized</a:t>
            </a:r>
          </a:p>
          <a:p>
            <a:pPr eaLnBrk="1" hangingPunct="1"/>
            <a:r>
              <a:rPr lang="en-US" smtClean="0"/>
              <a:t>Found in both prokaryotes and eukaryotes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14340" name="Picture 6" descr="cellwithlab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194050"/>
            <a:ext cx="603250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Plasma Membrane</a:t>
            </a:r>
            <a:br>
              <a:rPr lang="en-US" smtClean="0"/>
            </a:br>
            <a:r>
              <a:rPr lang="en-US" sz="2400" smtClean="0"/>
              <a:t>aka: Cell Membrane</a:t>
            </a:r>
            <a:endParaRPr lang="en-US" smtClean="0"/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Surrounds the cell</a:t>
            </a:r>
          </a:p>
          <a:p>
            <a:pPr eaLnBrk="1" hangingPunct="1"/>
            <a:r>
              <a:rPr lang="en-US" smtClean="0"/>
              <a:t>Regulates what enters/leaves the cell</a:t>
            </a:r>
          </a:p>
          <a:p>
            <a:pPr eaLnBrk="1" hangingPunct="1"/>
            <a:r>
              <a:rPr lang="en-US" smtClean="0"/>
              <a:t>Helps maintain homeostasis</a:t>
            </a:r>
          </a:p>
          <a:p>
            <a:pPr eaLnBrk="1" hangingPunct="1"/>
            <a:r>
              <a:rPr lang="en-US" smtClean="0"/>
              <a:t>Made of phospholipids with embedded proteins</a:t>
            </a:r>
          </a:p>
        </p:txBody>
      </p:sp>
      <p:pic>
        <p:nvPicPr>
          <p:cNvPr id="15364" name="Picture 6" descr="[Image, BIODIDAC, CELL004B.GIF General Plasma membrane showing by lipid layers, pores and proteins. Coupe de la membrane d'une cellule animale]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200"/>
            <a:ext cx="4572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 Wall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743200"/>
          </a:xfrm>
        </p:spPr>
        <p:txBody>
          <a:bodyPr/>
          <a:lstStyle/>
          <a:p>
            <a:pPr eaLnBrk="1" hangingPunct="1"/>
            <a:r>
              <a:rPr lang="en-US" smtClean="0"/>
              <a:t>Plant cells ONLY</a:t>
            </a:r>
          </a:p>
          <a:p>
            <a:pPr eaLnBrk="1" hangingPunct="1"/>
            <a:r>
              <a:rPr lang="en-US" smtClean="0"/>
              <a:t>Surrounds cell and provides support and protection.</a:t>
            </a:r>
          </a:p>
          <a:p>
            <a:pPr eaLnBrk="1" hangingPunct="1"/>
            <a:r>
              <a:rPr lang="en-US" smtClean="0"/>
              <a:t>Made of cellulose</a:t>
            </a:r>
          </a:p>
        </p:txBody>
      </p:sp>
      <p:pic>
        <p:nvPicPr>
          <p:cNvPr id="16388" name="Picture 6" descr="http://www.caribbeanedu.com/images/kewl/plant_ce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971800"/>
            <a:ext cx="45767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Eukaryotes</a:t>
            </a:r>
          </a:p>
        </p:txBody>
      </p:sp>
      <p:sp>
        <p:nvSpPr>
          <p:cNvPr id="17411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mtClean="0"/>
              <a:t>Plant</a:t>
            </a:r>
          </a:p>
        </p:txBody>
      </p:sp>
      <p:sp>
        <p:nvSpPr>
          <p:cNvPr id="17412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482725"/>
          </a:xfrm>
        </p:spPr>
        <p:txBody>
          <a:bodyPr/>
          <a:lstStyle/>
          <a:p>
            <a:r>
              <a:rPr lang="en-US" smtClean="0"/>
              <a:t>Cell wall </a:t>
            </a:r>
          </a:p>
          <a:p>
            <a:r>
              <a:rPr lang="en-US" smtClean="0"/>
              <a:t>Chloroplast</a:t>
            </a:r>
          </a:p>
          <a:p>
            <a:r>
              <a:rPr lang="en-US" smtClean="0"/>
              <a:t>Large central vacuole</a:t>
            </a:r>
          </a:p>
        </p:txBody>
      </p:sp>
      <p:sp>
        <p:nvSpPr>
          <p:cNvPr id="17413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Animal</a:t>
            </a:r>
          </a:p>
        </p:txBody>
      </p:sp>
      <p:pic>
        <p:nvPicPr>
          <p:cNvPr id="17414" name="Picture 6" descr="http://www.caribbeanedu.com/images/kewl/plant_ce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5814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2" descr="http://coreylombardo.tripod.com/sitebuildercontent/sitebuilderpictures/anima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42862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 Organization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4191000" cy="5638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Cell</a:t>
            </a:r>
          </a:p>
          <a:p>
            <a:pPr algn="ctr"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smtClean="0"/>
              <a:t>Tissue</a:t>
            </a:r>
          </a:p>
          <a:p>
            <a:pPr algn="ctr"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smtClean="0"/>
              <a:t>Organ</a:t>
            </a:r>
          </a:p>
          <a:p>
            <a:pPr algn="ctr"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smtClean="0"/>
              <a:t>Organ System</a:t>
            </a:r>
          </a:p>
          <a:p>
            <a:pPr algn="ctr"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smtClean="0"/>
              <a:t>Individual organism</a:t>
            </a:r>
          </a:p>
        </p:txBody>
      </p:sp>
      <p:pic>
        <p:nvPicPr>
          <p:cNvPr id="18436" name="Picture 1030" descr="0-7645-5422-0_01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371600"/>
            <a:ext cx="41148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>
          <a:xfrm>
            <a:off x="1828800" y="1905000"/>
            <a:ext cx="762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828800" y="3048000"/>
            <a:ext cx="788988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828800" y="4267200"/>
            <a:ext cx="762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1828800" y="5334000"/>
            <a:ext cx="838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 Specialization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7848600" cy="1295400"/>
          </a:xfrm>
        </p:spPr>
        <p:txBody>
          <a:bodyPr/>
          <a:lstStyle/>
          <a:p>
            <a:pPr eaLnBrk="1" hangingPunct="1"/>
            <a:r>
              <a:rPr lang="en-US" smtClean="0"/>
              <a:t>cells develop to perform different functions</a:t>
            </a:r>
          </a:p>
          <a:p>
            <a:pPr eaLnBrk="1" hangingPunct="1"/>
            <a:r>
              <a:rPr lang="en-US" smtClean="0"/>
              <a:t>Regulated by genes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901950"/>
            <a:ext cx="7086600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 to Cell Communication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057400"/>
            <a:ext cx="4191000" cy="3733800"/>
          </a:xfrm>
        </p:spPr>
        <p:txBody>
          <a:bodyPr/>
          <a:lstStyle/>
          <a:p>
            <a:pPr eaLnBrk="1" hangingPunct="1"/>
            <a:r>
              <a:rPr lang="en-US" smtClean="0"/>
              <a:t>Chemical Signals (hormones) can be sent from one cell to another</a:t>
            </a:r>
          </a:p>
          <a:p>
            <a:pPr eaLnBrk="1" hangingPunct="1"/>
            <a:r>
              <a:rPr lang="en-US" smtClean="0"/>
              <a:t>Receptor proteins on the plasma membrane receive the signal</a:t>
            </a:r>
          </a:p>
          <a:p>
            <a:pPr eaLnBrk="1" hangingPunct="1"/>
            <a:endParaRPr lang="en-US" smtClean="0"/>
          </a:p>
        </p:txBody>
      </p:sp>
      <p:pic>
        <p:nvPicPr>
          <p:cNvPr id="20484" name="Picture 6" descr="https://www.llnl.gov/str/December05/gifs/Kul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95400"/>
            <a:ext cx="3810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Organic Compounds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All living things are made of organic compounds. </a:t>
            </a:r>
          </a:p>
          <a:p>
            <a:pPr eaLnBrk="1" hangingPunct="1"/>
            <a:r>
              <a:rPr lang="en-US" smtClean="0"/>
              <a:t>Contain the element Carbon</a:t>
            </a:r>
          </a:p>
          <a:p>
            <a:pPr eaLnBrk="1" hangingPunct="1"/>
            <a:r>
              <a:rPr lang="en-US" smtClean="0"/>
              <a:t>Carbohydrates, Proteins, Lipids, Nucleic Acids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3076" name="Picture 5" descr="http://tbn0.google.com/images?q=tbn:hMTWr5Ksr1VukM:http://www.webelements.com/_media/icons/symbols/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0386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Diffusion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667000"/>
          </a:xfrm>
        </p:spPr>
        <p:txBody>
          <a:bodyPr/>
          <a:lstStyle/>
          <a:p>
            <a:pPr eaLnBrk="1" hangingPunct="1"/>
            <a:r>
              <a:rPr lang="en-US" smtClean="0"/>
              <a:t>Form of passive transport (NO ENERGY NEEDED) across a membrane</a:t>
            </a:r>
          </a:p>
          <a:p>
            <a:pPr eaLnBrk="1" hangingPunct="1"/>
            <a:r>
              <a:rPr lang="en-US" smtClean="0"/>
              <a:t>Solutes move from high concentration to low concentration</a:t>
            </a:r>
          </a:p>
          <a:p>
            <a:pPr eaLnBrk="1" hangingPunct="1"/>
            <a:endParaRPr lang="en-US" smtClean="0"/>
          </a:p>
        </p:txBody>
      </p:sp>
      <p:pic>
        <p:nvPicPr>
          <p:cNvPr id="21508" name="Picture 5" descr="http://upload.wikimedia.org/wikipedia/commons/1/15/Diffusion.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038600"/>
            <a:ext cx="75342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Osmosis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1371600"/>
          </a:xfrm>
        </p:spPr>
        <p:txBody>
          <a:bodyPr/>
          <a:lstStyle/>
          <a:p>
            <a:pPr eaLnBrk="1" hangingPunct="1"/>
            <a:r>
              <a:rPr lang="en-US" smtClean="0"/>
              <a:t>Diffusion of water (also passive transport)</a:t>
            </a:r>
          </a:p>
        </p:txBody>
      </p:sp>
      <p:pic>
        <p:nvPicPr>
          <p:cNvPr id="22532" name="Picture 5" descr="osmo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590800"/>
            <a:ext cx="57626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Active Transport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81600" cy="4572000"/>
          </a:xfrm>
        </p:spPr>
        <p:txBody>
          <a:bodyPr/>
          <a:lstStyle/>
          <a:p>
            <a:pPr eaLnBrk="1" hangingPunct="1"/>
            <a:r>
              <a:rPr lang="en-US" smtClean="0"/>
              <a:t>Particles moving against the concentration gradient which REQUIRES ENERGY (ATP)</a:t>
            </a:r>
          </a:p>
          <a:p>
            <a:pPr eaLnBrk="1" hangingPunct="1"/>
            <a:r>
              <a:rPr lang="en-US" smtClean="0"/>
              <a:t>Low concentration to high concentration</a:t>
            </a:r>
          </a:p>
        </p:txBody>
      </p:sp>
      <p:pic>
        <p:nvPicPr>
          <p:cNvPr id="23556" name="Picture 5" descr="http://fig.cox.miami.edu/~cmallery/150/memb/c8.7x17.transport.jpg"/>
          <p:cNvPicPr>
            <a:picLocks noChangeAspect="1" noChangeArrowheads="1"/>
          </p:cNvPicPr>
          <p:nvPr/>
        </p:nvPicPr>
        <p:blipFill>
          <a:blip r:embed="rId2" cstate="print"/>
          <a:srcRect l="62544" t="-1881"/>
          <a:stretch>
            <a:fillRect/>
          </a:stretch>
        </p:blipFill>
        <p:spPr bwMode="auto">
          <a:xfrm>
            <a:off x="6324600" y="1828800"/>
            <a:ext cx="196215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0"/>
            <a:ext cx="2057400" cy="1143000"/>
          </a:xfrm>
        </p:spPr>
        <p:txBody>
          <a:bodyPr/>
          <a:lstStyle/>
          <a:p>
            <a:pPr eaLnBrk="1" hangingPunct="1"/>
            <a:r>
              <a:rPr lang="en-US" smtClean="0"/>
              <a:t>ATP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Energy storing molecule</a:t>
            </a:r>
          </a:p>
          <a:p>
            <a:pPr eaLnBrk="1" hangingPunct="1"/>
            <a:r>
              <a:rPr lang="en-US" smtClean="0"/>
              <a:t>Can be used for quick energy by the cell</a:t>
            </a:r>
          </a:p>
          <a:p>
            <a:pPr eaLnBrk="1" hangingPunct="1"/>
            <a:r>
              <a:rPr lang="en-US" smtClean="0"/>
              <a:t>Energy is stored in the phosphate bonds</a:t>
            </a:r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86200"/>
            <a:ext cx="3719513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http://ghs.gresham.k12.or.us/science/ps/sci/soph/energy/at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42100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Photosynthesis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pPr eaLnBrk="1" hangingPunct="1"/>
            <a:r>
              <a:rPr lang="en-US" smtClean="0"/>
              <a:t>Water and Carbon Dioxide used to produce Glucose and Oxygen</a:t>
            </a:r>
          </a:p>
          <a:p>
            <a:pPr eaLnBrk="1" hangingPunct="1"/>
            <a:r>
              <a:rPr lang="en-US" smtClean="0"/>
              <a:t>H</a:t>
            </a:r>
            <a:r>
              <a:rPr lang="en-US" sz="1600" smtClean="0"/>
              <a:t>2</a:t>
            </a:r>
            <a:r>
              <a:rPr lang="en-US" smtClean="0"/>
              <a:t>O+CO</a:t>
            </a:r>
            <a:r>
              <a:rPr lang="en-US" sz="1600" smtClean="0"/>
              <a:t>2</a:t>
            </a:r>
            <a:r>
              <a:rPr lang="en-US" smtClean="0">
                <a:sym typeface="Wingdings" pitchFamily="2" charset="2"/>
              </a:rPr>
              <a:t>C</a:t>
            </a:r>
            <a:r>
              <a:rPr lang="en-US" sz="1600" smtClean="0">
                <a:sym typeface="Wingdings" pitchFamily="2" charset="2"/>
              </a:rPr>
              <a:t>6</a:t>
            </a:r>
            <a:r>
              <a:rPr lang="en-US" smtClean="0">
                <a:sym typeface="Wingdings" pitchFamily="2" charset="2"/>
              </a:rPr>
              <a:t>H</a:t>
            </a:r>
            <a:r>
              <a:rPr lang="en-US" sz="1600" smtClean="0">
                <a:sym typeface="Wingdings" pitchFamily="2" charset="2"/>
              </a:rPr>
              <a:t>12</a:t>
            </a:r>
            <a:r>
              <a:rPr lang="en-US" smtClean="0">
                <a:sym typeface="Wingdings" pitchFamily="2" charset="2"/>
              </a:rPr>
              <a:t>O</a:t>
            </a:r>
            <a:r>
              <a:rPr lang="en-US" sz="1600" smtClean="0">
                <a:sym typeface="Wingdings" pitchFamily="2" charset="2"/>
              </a:rPr>
              <a:t>6</a:t>
            </a:r>
            <a:r>
              <a:rPr lang="en-US" smtClean="0">
                <a:sym typeface="Wingdings" pitchFamily="2" charset="2"/>
              </a:rPr>
              <a:t>+O</a:t>
            </a:r>
            <a:r>
              <a:rPr lang="en-US" sz="1600" smtClean="0">
                <a:sym typeface="Wingdings" pitchFamily="2" charset="2"/>
              </a:rPr>
              <a:t>2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Occurs in the chloroplast</a:t>
            </a:r>
          </a:p>
          <a:p>
            <a:pPr eaLnBrk="1" hangingPunct="1">
              <a:buFontTx/>
              <a:buNone/>
            </a:pPr>
            <a:endParaRPr lang="en-US" sz="1600" smtClean="0"/>
          </a:p>
        </p:txBody>
      </p:sp>
      <p:pic>
        <p:nvPicPr>
          <p:cNvPr id="25604" name="Picture 6" descr="http://www.factmonster.com/images/photosynthesis.gif"/>
          <p:cNvPicPr>
            <a:picLocks noChangeAspect="1" noChangeArrowheads="1"/>
          </p:cNvPicPr>
          <p:nvPr/>
        </p:nvPicPr>
        <p:blipFill>
          <a:blip r:embed="rId2" cstate="print"/>
          <a:srcRect b="11940"/>
          <a:stretch>
            <a:fillRect/>
          </a:stretch>
        </p:blipFill>
        <p:spPr bwMode="auto">
          <a:xfrm>
            <a:off x="5029200" y="1981200"/>
            <a:ext cx="3733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Aerobic Respiration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pPr eaLnBrk="1" hangingPunct="1"/>
            <a:r>
              <a:rPr lang="en-US" smtClean="0"/>
              <a:t>Used to release energy (ATP) for cellular use</a:t>
            </a:r>
          </a:p>
          <a:p>
            <a:pPr eaLnBrk="1" hangingPunct="1"/>
            <a:r>
              <a:rPr lang="en-US" smtClean="0"/>
              <a:t>C</a:t>
            </a:r>
            <a:r>
              <a:rPr lang="en-US" sz="1600" smtClean="0"/>
              <a:t>6</a:t>
            </a:r>
            <a:r>
              <a:rPr lang="en-US" smtClean="0"/>
              <a:t>H</a:t>
            </a:r>
            <a:r>
              <a:rPr lang="en-US" sz="1600" smtClean="0"/>
              <a:t>12</a:t>
            </a:r>
            <a:r>
              <a:rPr lang="en-US" smtClean="0"/>
              <a:t>O</a:t>
            </a:r>
            <a:r>
              <a:rPr lang="en-US" sz="1600" smtClean="0"/>
              <a:t>6</a:t>
            </a:r>
            <a:r>
              <a:rPr lang="en-US" smtClean="0"/>
              <a:t>+O</a:t>
            </a:r>
            <a:r>
              <a:rPr lang="en-US" sz="1600" smtClean="0"/>
              <a:t>2</a:t>
            </a:r>
            <a:r>
              <a:rPr lang="en-US" smtClean="0">
                <a:sym typeface="Wingdings" pitchFamily="2" charset="2"/>
              </a:rPr>
              <a:t>H</a:t>
            </a:r>
            <a:r>
              <a:rPr lang="en-US" sz="1600" smtClean="0">
                <a:sym typeface="Wingdings" pitchFamily="2" charset="2"/>
              </a:rPr>
              <a:t>2</a:t>
            </a:r>
            <a:r>
              <a:rPr lang="en-US" smtClean="0">
                <a:sym typeface="Wingdings" pitchFamily="2" charset="2"/>
              </a:rPr>
              <a:t>O+CO</a:t>
            </a:r>
            <a:r>
              <a:rPr lang="en-US" sz="1600" smtClean="0">
                <a:sym typeface="Wingdings" pitchFamily="2" charset="2"/>
              </a:rPr>
              <a:t>2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Occurs in the mitochondria</a:t>
            </a:r>
          </a:p>
        </p:txBody>
      </p:sp>
      <p:pic>
        <p:nvPicPr>
          <p:cNvPr id="26628" name="Picture 6" descr="http://www.learner.org/channel/workshops/sheddinglight/images/photosynthes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828800"/>
            <a:ext cx="34290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Anaerobic Respiration</a:t>
            </a:r>
            <a:br>
              <a:rPr lang="en-US" smtClean="0"/>
            </a:br>
            <a:r>
              <a:rPr lang="en-US" sz="2000" smtClean="0"/>
              <a:t>aka Fermentation</a:t>
            </a:r>
            <a:endParaRPr 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2895600"/>
          </a:xfrm>
        </p:spPr>
        <p:txBody>
          <a:bodyPr/>
          <a:lstStyle/>
          <a:p>
            <a:pPr eaLnBrk="1" hangingPunct="1"/>
            <a:r>
              <a:rPr lang="en-US" smtClean="0">
                <a:ea typeface="SimHei" pitchFamily="2" charset="-122"/>
              </a:rPr>
              <a:t>Does not require Oxygen</a:t>
            </a:r>
          </a:p>
          <a:p>
            <a:pPr eaLnBrk="1" hangingPunct="1"/>
            <a:r>
              <a:rPr lang="en-US" smtClean="0">
                <a:ea typeface="SimHei" pitchFamily="2" charset="-122"/>
              </a:rPr>
              <a:t>also used to release energy, but not as efficient as aerobic respiration (less ATP)</a:t>
            </a:r>
          </a:p>
          <a:p>
            <a:pPr eaLnBrk="1" hangingPunct="1"/>
            <a:r>
              <a:rPr lang="en-US" smtClean="0">
                <a:ea typeface="SimHei" pitchFamily="2" charset="-122"/>
              </a:rPr>
              <a:t>Products include CO</a:t>
            </a:r>
            <a:r>
              <a:rPr lang="en-US" sz="2000" smtClean="0">
                <a:ea typeface="SimHei" pitchFamily="2" charset="-122"/>
              </a:rPr>
              <a:t>2</a:t>
            </a:r>
            <a:r>
              <a:rPr lang="en-US" smtClean="0">
                <a:ea typeface="SimHei" pitchFamily="2" charset="-122"/>
              </a:rPr>
              <a:t> and lactic acid or alcohol </a:t>
            </a:r>
          </a:p>
          <a:p>
            <a:pPr eaLnBrk="1" hangingPunct="1"/>
            <a:r>
              <a:rPr lang="en-US" smtClean="0">
                <a:ea typeface="SimHei" pitchFamily="2" charset="-122"/>
              </a:rPr>
              <a:t>Two Types: Alcoholic Fermentation and Lactic Acid Fermentation</a:t>
            </a:r>
          </a:p>
          <a:p>
            <a:pPr eaLnBrk="1" hangingPunct="1">
              <a:buFontTx/>
              <a:buNone/>
            </a:pPr>
            <a:endParaRPr lang="en-US" smtClean="0">
              <a:ea typeface="SimHei" pitchFamily="2" charset="-122"/>
            </a:endParaRPr>
          </a:p>
        </p:txBody>
      </p:sp>
      <p:pic>
        <p:nvPicPr>
          <p:cNvPr id="27652" name="Picture 5" descr="http://tbn0.google.com/images?q=tbn:0TAldezQgFOZxM:http://www.marions-kochbuch.com/food-pic/black-forest-country-brea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029200"/>
            <a:ext cx="25273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 descr="http://tbn0.google.com/images?q=tbn:S2pzU_szXUSfTM:http://biggestloserclub.com.au/verve/_resources/04_Mel_Exhaustion_larg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495800"/>
            <a:ext cx="1905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Autotroph vs. Heterotroph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2667000"/>
          </a:xfrm>
        </p:spPr>
        <p:txBody>
          <a:bodyPr/>
          <a:lstStyle/>
          <a:p>
            <a:pPr eaLnBrk="1" hangingPunct="1"/>
            <a:r>
              <a:rPr lang="en-US" smtClean="0"/>
              <a:t>Obtain energy from the environment</a:t>
            </a:r>
          </a:p>
          <a:p>
            <a:pPr eaLnBrk="1" hangingPunct="1"/>
            <a:r>
              <a:rPr lang="en-US" smtClean="0"/>
              <a:t>Photosynthesis or chemosynthesis</a:t>
            </a:r>
          </a:p>
          <a:p>
            <a:pPr eaLnBrk="1" hangingPunct="1"/>
            <a:r>
              <a:rPr lang="en-US" smtClean="0"/>
              <a:t>“Producers”</a:t>
            </a:r>
          </a:p>
        </p:txBody>
      </p:sp>
      <p:sp>
        <p:nvSpPr>
          <p:cNvPr id="28676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1981200"/>
          </a:xfrm>
        </p:spPr>
        <p:txBody>
          <a:bodyPr/>
          <a:lstStyle/>
          <a:p>
            <a:pPr eaLnBrk="1" hangingPunct="1"/>
            <a:r>
              <a:rPr lang="en-US" smtClean="0"/>
              <a:t>Obtain energy from other living things</a:t>
            </a:r>
          </a:p>
          <a:p>
            <a:pPr eaLnBrk="1" hangingPunct="1"/>
            <a:r>
              <a:rPr lang="en-US" smtClean="0"/>
              <a:t>“Consumers”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28677" name="Picture 6" descr="http://tbn0.google.com/images?q=tbn:ECaPu_Z19Rad_M:http://www.floridata.com/wallpaper/jpg/ShrimpPlant800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052888"/>
            <a:ext cx="2971800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8" descr="http://www.rontravel.com/Web_Photos_Happy_Cannibal/Q_Tanzania/Tanzania_Serengeti_Lion_Wildebeest_Car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962400"/>
            <a:ext cx="3370263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DNA / RNA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438400"/>
          </a:xfrm>
        </p:spPr>
        <p:txBody>
          <a:bodyPr/>
          <a:lstStyle/>
          <a:p>
            <a:pPr eaLnBrk="1" hangingPunct="1"/>
            <a:r>
              <a:rPr lang="en-US" smtClean="0"/>
              <a:t>Carry genetic information</a:t>
            </a:r>
          </a:p>
          <a:p>
            <a:pPr eaLnBrk="1" hangingPunct="1"/>
            <a:r>
              <a:rPr lang="en-US" smtClean="0"/>
              <a:t>Made of a chain of nucleotides</a:t>
            </a:r>
          </a:p>
          <a:p>
            <a:pPr eaLnBrk="1" hangingPunct="1"/>
            <a:r>
              <a:rPr lang="en-US" smtClean="0"/>
              <a:t>Nucleotides contain a sugar, phosphate, and a nitrogen base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29700" name="Picture 5" descr="http://static.howstuffworks.com/gif/dna-nucleotide.gif"/>
          <p:cNvPicPr>
            <a:picLocks noChangeAspect="1" noChangeArrowheads="1"/>
          </p:cNvPicPr>
          <p:nvPr/>
        </p:nvPicPr>
        <p:blipFill>
          <a:blip r:embed="rId2" cstate="print"/>
          <a:srcRect l="46001" t="11060"/>
          <a:stretch>
            <a:fillRect/>
          </a:stretch>
        </p:blipFill>
        <p:spPr bwMode="auto">
          <a:xfrm>
            <a:off x="4876800" y="3352800"/>
            <a:ext cx="3581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DNA / RNA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4343400" cy="2438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DNA</a:t>
            </a:r>
          </a:p>
          <a:p>
            <a:pPr eaLnBrk="1" hangingPunct="1"/>
            <a:r>
              <a:rPr lang="en-US" smtClean="0"/>
              <a:t>Double stranded</a:t>
            </a:r>
          </a:p>
          <a:p>
            <a:pPr eaLnBrk="1" hangingPunct="1"/>
            <a:r>
              <a:rPr lang="en-US" smtClean="0"/>
              <a:t>“Double Helix”</a:t>
            </a:r>
          </a:p>
          <a:p>
            <a:pPr eaLnBrk="1" hangingPunct="1"/>
            <a:r>
              <a:rPr lang="en-US" smtClean="0"/>
              <a:t>Four base pairs: ATGC</a:t>
            </a:r>
          </a:p>
          <a:p>
            <a:pPr eaLnBrk="1" hangingPunct="1"/>
            <a:r>
              <a:rPr lang="en-US" smtClean="0"/>
              <a:t>Sugar is Deoxyribose</a:t>
            </a:r>
          </a:p>
          <a:p>
            <a:pPr eaLnBrk="1" hangingPunct="1"/>
            <a:r>
              <a:rPr lang="en-US" smtClean="0"/>
              <a:t>Found in nucleus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3072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4191000"/>
            <a:ext cx="4038600" cy="2667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RNA</a:t>
            </a:r>
          </a:p>
          <a:p>
            <a:pPr eaLnBrk="1" hangingPunct="1"/>
            <a:r>
              <a:rPr lang="en-US" smtClean="0"/>
              <a:t>Single stranded</a:t>
            </a:r>
          </a:p>
          <a:p>
            <a:pPr eaLnBrk="1" hangingPunct="1"/>
            <a:r>
              <a:rPr lang="en-US" smtClean="0"/>
              <a:t>Four base pairs: AUCG</a:t>
            </a:r>
          </a:p>
          <a:p>
            <a:pPr eaLnBrk="1" hangingPunct="1"/>
            <a:r>
              <a:rPr lang="en-US" smtClean="0"/>
              <a:t>Sugar is Ribose</a:t>
            </a:r>
          </a:p>
        </p:txBody>
      </p:sp>
      <p:pic>
        <p:nvPicPr>
          <p:cNvPr id="30725" name="Picture 6" descr="http://bp0.blogger.com/_2MdvP3R23jU/Ro0QjU8E53I/AAAAAAAAACU/z_YHhzQSwVc/s320/dna_versus_rna_reversed.jpg"/>
          <p:cNvPicPr>
            <a:picLocks noChangeAspect="1" noChangeArrowheads="1"/>
          </p:cNvPicPr>
          <p:nvPr/>
        </p:nvPicPr>
        <p:blipFill>
          <a:blip r:embed="rId2" cstate="print"/>
          <a:srcRect l="21230" r="26711"/>
          <a:stretch>
            <a:fillRect/>
          </a:stretch>
        </p:blipFill>
        <p:spPr bwMode="auto">
          <a:xfrm>
            <a:off x="4800600" y="1143000"/>
            <a:ext cx="4114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Carbohydrates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86400" cy="3352800"/>
          </a:xfrm>
        </p:spPr>
        <p:txBody>
          <a:bodyPr/>
          <a:lstStyle/>
          <a:p>
            <a:pPr eaLnBrk="1" hangingPunct="1"/>
            <a:r>
              <a:rPr lang="en-US" smtClean="0"/>
              <a:t>Monomer- monosaccharide </a:t>
            </a:r>
          </a:p>
          <a:p>
            <a:pPr eaLnBrk="1" hangingPunct="1"/>
            <a:r>
              <a:rPr lang="en-US" smtClean="0"/>
              <a:t>Function- energy source and structure</a:t>
            </a:r>
          </a:p>
          <a:p>
            <a:pPr eaLnBrk="1" hangingPunct="1"/>
            <a:r>
              <a:rPr lang="en-US" smtClean="0"/>
              <a:t>Tests:  glucose-Benedicts</a:t>
            </a:r>
          </a:p>
          <a:p>
            <a:pPr lvl="3" eaLnBrk="1" hangingPunct="1">
              <a:buFontTx/>
              <a:buNone/>
            </a:pPr>
            <a:r>
              <a:rPr lang="en-US" smtClean="0"/>
              <a:t>    </a:t>
            </a:r>
            <a:r>
              <a:rPr lang="en-US" sz="3200" smtClean="0"/>
              <a:t>starch- Iodine</a:t>
            </a:r>
          </a:p>
          <a:p>
            <a:pPr lvl="3" eaLnBrk="1" hangingPunct="1">
              <a:buFontTx/>
              <a:buNone/>
            </a:pPr>
            <a:endParaRPr lang="en-US" sz="3200" smtClean="0"/>
          </a:p>
          <a:p>
            <a:pPr lvl="3" eaLnBrk="1" hangingPunct="1">
              <a:buFontTx/>
              <a:buNone/>
            </a:pPr>
            <a:endParaRPr lang="en-US" sz="3200" smtClean="0"/>
          </a:p>
          <a:p>
            <a:pPr lvl="3" eaLnBrk="1" hangingPunct="1">
              <a:buFontTx/>
              <a:buNone/>
            </a:pPr>
            <a:endParaRPr lang="en-US" sz="3200" smtClean="0"/>
          </a:p>
        </p:txBody>
      </p:sp>
      <p:pic>
        <p:nvPicPr>
          <p:cNvPr id="4100" name="Picture 7" descr="http://tbn0.google.com/images?q=tbn:wYW7mtnYIUWDgM:http://content.answers.com/main/content/wp/en-commons/thumb/8/84/150px-Alpha-D-Fructofuranose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057400"/>
            <a:ext cx="25908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6553200" y="4419600"/>
            <a:ext cx="190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fructose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609600" y="4876800"/>
            <a:ext cx="5257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Ex. Cellulose, glycogen, 	starch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Base Pair Rule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419600"/>
            <a:ext cx="8229600" cy="1706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In DNA,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Adenine always pairs with Thymine, and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  Guanine always pairs with Cytosine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/>
          </a:p>
        </p:txBody>
      </p:sp>
      <p:pic>
        <p:nvPicPr>
          <p:cNvPr id="31748" name="Picture 5" descr="http://www.apimba.org/images/Double%20helix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762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Replication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4267200" cy="4525963"/>
          </a:xfrm>
        </p:spPr>
        <p:txBody>
          <a:bodyPr/>
          <a:lstStyle/>
          <a:p>
            <a:pPr eaLnBrk="1" hangingPunct="1"/>
            <a:r>
              <a:rPr lang="en-US" smtClean="0"/>
              <a:t>Making of an identical strand of DNA</a:t>
            </a:r>
          </a:p>
          <a:p>
            <a:pPr eaLnBrk="1" hangingPunct="1"/>
            <a:r>
              <a:rPr lang="en-US" smtClean="0"/>
              <a:t>“semi” conservative</a:t>
            </a:r>
          </a:p>
        </p:txBody>
      </p:sp>
      <p:pic>
        <p:nvPicPr>
          <p:cNvPr id="32772" name="Picture 5" descr="http://library.thinkquest.org/C006188/basics/pictures/dna_replic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0613" y="1752600"/>
            <a:ext cx="398938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Central Dogma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838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smtClean="0"/>
              <a:t>DNA </a:t>
            </a:r>
            <a:r>
              <a:rPr lang="en-US" sz="3600" smtClean="0">
                <a:sym typeface="Wingdings" pitchFamily="2" charset="2"/>
              </a:rPr>
              <a:t> RNA  protein  trait</a:t>
            </a:r>
            <a:endParaRPr lang="en-US" sz="3600" smtClean="0"/>
          </a:p>
        </p:txBody>
      </p:sp>
      <p:pic>
        <p:nvPicPr>
          <p:cNvPr id="33796" name="Picture 5" descr="http://www.ncbi.nlm.nih.gov/Class/MLACourse/Modules/MolBioReview/images/central_dogm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438400"/>
            <a:ext cx="7086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Transcription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2362200"/>
            <a:ext cx="3505200" cy="3200400"/>
          </a:xfrm>
        </p:spPr>
        <p:txBody>
          <a:bodyPr/>
          <a:lstStyle/>
          <a:p>
            <a:pPr eaLnBrk="1" hangingPunct="1"/>
            <a:r>
              <a:rPr lang="en-US" smtClean="0"/>
              <a:t>DNA</a:t>
            </a:r>
            <a:r>
              <a:rPr lang="en-US" smtClean="0">
                <a:sym typeface="Wingdings" pitchFamily="2" charset="2"/>
              </a:rPr>
              <a:t>mRNA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Occurs in nucleus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Complementary mRNA strand is produced from a segment of DNA</a:t>
            </a:r>
            <a:endParaRPr lang="en-US" smtClean="0"/>
          </a:p>
        </p:txBody>
      </p:sp>
      <p:pic>
        <p:nvPicPr>
          <p:cNvPr id="34820" name="Picture 6" descr="http://www.scientificpsychic.com/fitness/transcription.gif"/>
          <p:cNvPicPr>
            <a:picLocks noChangeAspect="1" noChangeArrowheads="1"/>
          </p:cNvPicPr>
          <p:nvPr/>
        </p:nvPicPr>
        <p:blipFill>
          <a:blip r:embed="rId2" cstate="print"/>
          <a:srcRect b="35294"/>
          <a:stretch>
            <a:fillRect/>
          </a:stretch>
        </p:blipFill>
        <p:spPr bwMode="auto">
          <a:xfrm>
            <a:off x="228600" y="1828800"/>
            <a:ext cx="4724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Translation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05800" cy="2133600"/>
          </a:xfrm>
        </p:spPr>
        <p:txBody>
          <a:bodyPr/>
          <a:lstStyle/>
          <a:p>
            <a:pPr eaLnBrk="1" hangingPunct="1"/>
            <a:r>
              <a:rPr lang="en-US" smtClean="0"/>
              <a:t>Connects amino acids in the correct order to make a protein</a:t>
            </a:r>
          </a:p>
          <a:p>
            <a:pPr eaLnBrk="1" hangingPunct="1"/>
            <a:r>
              <a:rPr lang="en-US" smtClean="0"/>
              <a:t>Occurs in the cytoplasm within the  ribosomes</a:t>
            </a:r>
          </a:p>
        </p:txBody>
      </p:sp>
      <p:pic>
        <p:nvPicPr>
          <p:cNvPr id="35844" name="Picture 5" descr="http://www.biologycorner.com/resources/translation_lett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895600"/>
            <a:ext cx="52197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914400" y="3352800"/>
            <a:ext cx="2667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A- amino acid</a:t>
            </a:r>
          </a:p>
          <a:p>
            <a:r>
              <a:rPr lang="en-US"/>
              <a:t>B- tRNA</a:t>
            </a:r>
          </a:p>
          <a:p>
            <a:r>
              <a:rPr lang="en-US"/>
              <a:t>C- anticodon</a:t>
            </a:r>
          </a:p>
          <a:p>
            <a:r>
              <a:rPr lang="en-US"/>
              <a:t>D- codon</a:t>
            </a:r>
          </a:p>
          <a:p>
            <a:r>
              <a:rPr lang="en-US"/>
              <a:t>E- mRNA</a:t>
            </a:r>
          </a:p>
          <a:p>
            <a:r>
              <a:rPr lang="en-US"/>
              <a:t>F- Ribosome</a:t>
            </a:r>
          </a:p>
          <a:p>
            <a:r>
              <a:rPr lang="en-US"/>
              <a:t>G-polypeptide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Codon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1295400"/>
          </a:xfrm>
        </p:spPr>
        <p:txBody>
          <a:bodyPr/>
          <a:lstStyle/>
          <a:p>
            <a:pPr eaLnBrk="1" hangingPunct="1"/>
            <a:r>
              <a:rPr lang="en-US" smtClean="0"/>
              <a:t>Sequence of three mRNA nucleotides that code for an amino acid</a:t>
            </a:r>
          </a:p>
        </p:txBody>
      </p:sp>
      <p:pic>
        <p:nvPicPr>
          <p:cNvPr id="36868" name="Picture 5" descr="http://waynesword.palomar.edu/images/codon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438400"/>
            <a:ext cx="6858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Mutations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7772400" cy="3124200"/>
          </a:xfrm>
        </p:spPr>
        <p:txBody>
          <a:bodyPr/>
          <a:lstStyle/>
          <a:p>
            <a:pPr eaLnBrk="1" hangingPunct="1"/>
            <a:r>
              <a:rPr lang="en-US" smtClean="0">
                <a:ea typeface="PMingLiU" pitchFamily="18" charset="-120"/>
              </a:rPr>
              <a:t>Change in DNA code </a:t>
            </a:r>
          </a:p>
          <a:p>
            <a:pPr eaLnBrk="1" hangingPunct="1"/>
            <a:r>
              <a:rPr lang="en-US" smtClean="0">
                <a:ea typeface="PMingLiU" pitchFamily="18" charset="-120"/>
              </a:rPr>
              <a:t>May cause a change in protein produced</a:t>
            </a:r>
          </a:p>
          <a:p>
            <a:pPr eaLnBrk="1" hangingPunct="1"/>
            <a:r>
              <a:rPr lang="en-US" smtClean="0">
                <a:ea typeface="PMingLiU" pitchFamily="18" charset="-120"/>
              </a:rPr>
              <a:t>NOT always harmful</a:t>
            </a:r>
          </a:p>
          <a:p>
            <a:pPr eaLnBrk="1" hangingPunct="1"/>
            <a:endParaRPr lang="en-US" smtClean="0">
              <a:ea typeface="PMingLiU" pitchFamily="18" charset="-120"/>
            </a:endParaRPr>
          </a:p>
        </p:txBody>
      </p:sp>
      <p:pic>
        <p:nvPicPr>
          <p:cNvPr id="37892" name="Picture 5" descr="http://library.thinkquest.org/17109/media/sick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362200"/>
            <a:ext cx="32385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Box 4"/>
          <p:cNvSpPr txBox="1">
            <a:spLocks noChangeArrowheads="1"/>
          </p:cNvSpPr>
          <p:nvPr/>
        </p:nvSpPr>
        <p:spPr bwMode="auto">
          <a:xfrm>
            <a:off x="1524000" y="5105400"/>
            <a:ext cx="2895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Sickle Cell Mutation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657600" y="5334000"/>
            <a:ext cx="9779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Mitosis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 division</a:t>
            </a:r>
          </a:p>
          <a:p>
            <a:pPr eaLnBrk="1" hangingPunct="1"/>
            <a:r>
              <a:rPr lang="en-US" smtClean="0"/>
              <a:t>Produces two identical diploid daughter cells</a:t>
            </a:r>
          </a:p>
          <a:p>
            <a:pPr eaLnBrk="1" hangingPunct="1"/>
            <a:r>
              <a:rPr lang="en-US" smtClean="0"/>
              <a:t>Occurs in body cells to grow and repair</a:t>
            </a:r>
          </a:p>
        </p:txBody>
      </p:sp>
      <p:pic>
        <p:nvPicPr>
          <p:cNvPr id="38916" name="Picture 6" descr="http://www.geocities.com/geneinfo/concepts/mitosis.jpg"/>
          <p:cNvPicPr>
            <a:picLocks noChangeAspect="1" noChangeArrowheads="1"/>
          </p:cNvPicPr>
          <p:nvPr/>
        </p:nvPicPr>
        <p:blipFill>
          <a:blip r:embed="rId2" cstate="print"/>
          <a:srcRect t="15852"/>
          <a:stretch>
            <a:fillRect/>
          </a:stretch>
        </p:blipFill>
        <p:spPr bwMode="auto">
          <a:xfrm>
            <a:off x="838200" y="1371600"/>
            <a:ext cx="3414713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Cancer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05000"/>
          </a:xfrm>
        </p:spPr>
        <p:txBody>
          <a:bodyPr/>
          <a:lstStyle/>
          <a:p>
            <a:pPr eaLnBrk="1" hangingPunct="1"/>
            <a:r>
              <a:rPr lang="en-US" smtClean="0"/>
              <a:t>Error in cell growth with causes uncontrolled cell growth</a:t>
            </a:r>
          </a:p>
          <a:p>
            <a:pPr eaLnBrk="1" hangingPunct="1"/>
            <a:r>
              <a:rPr lang="en-US" smtClean="0"/>
              <a:t>Has environment and genetic variables</a:t>
            </a:r>
          </a:p>
          <a:p>
            <a:pPr eaLnBrk="1" hangingPunct="1"/>
            <a:endParaRPr lang="en-US" smtClean="0"/>
          </a:p>
        </p:txBody>
      </p:sp>
      <p:pic>
        <p:nvPicPr>
          <p:cNvPr id="39940" name="Picture 5" descr="http://static.howstuffworks.com/gif/adam/images/en/cell-proliferation-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3528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Meiosis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SimHei" pitchFamily="2" charset="-122"/>
              </a:rPr>
              <a:t>Cell division</a:t>
            </a:r>
          </a:p>
          <a:p>
            <a:pPr eaLnBrk="1" hangingPunct="1"/>
            <a:r>
              <a:rPr lang="en-US" smtClean="0">
                <a:ea typeface="SimHei" pitchFamily="2" charset="-122"/>
              </a:rPr>
              <a:t>Produces four different haploid daughter cells (gametes)</a:t>
            </a:r>
          </a:p>
          <a:p>
            <a:pPr eaLnBrk="1" hangingPunct="1"/>
            <a:r>
              <a:rPr lang="en-US" smtClean="0">
                <a:ea typeface="SimHei" pitchFamily="2" charset="-122"/>
              </a:rPr>
              <a:t>Occurs in sex cells to form gametes</a:t>
            </a:r>
          </a:p>
        </p:txBody>
      </p:sp>
      <p:pic>
        <p:nvPicPr>
          <p:cNvPr id="40964" name="Picture 6" descr="http://www.geocities.com/geneinfo/concepts/meiosis.jpg"/>
          <p:cNvPicPr>
            <a:picLocks noChangeAspect="1" noChangeArrowheads="1"/>
          </p:cNvPicPr>
          <p:nvPr/>
        </p:nvPicPr>
        <p:blipFill>
          <a:blip r:embed="rId2" cstate="print"/>
          <a:srcRect t="16444" b="6396"/>
          <a:stretch>
            <a:fillRect/>
          </a:stretch>
        </p:blipFill>
        <p:spPr bwMode="auto">
          <a:xfrm>
            <a:off x="4800600" y="1295400"/>
            <a:ext cx="3505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Lipids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514600"/>
          </a:xfrm>
        </p:spPr>
        <p:txBody>
          <a:bodyPr/>
          <a:lstStyle/>
          <a:p>
            <a:pPr eaLnBrk="1" hangingPunct="1"/>
            <a:r>
              <a:rPr lang="en-US" smtClean="0"/>
              <a:t>Made of fatty acids and glycerol</a:t>
            </a:r>
          </a:p>
          <a:p>
            <a:pPr eaLnBrk="1" hangingPunct="1"/>
            <a:r>
              <a:rPr lang="en-US" smtClean="0"/>
              <a:t>Function- energy storage and insulation</a:t>
            </a:r>
          </a:p>
          <a:p>
            <a:pPr eaLnBrk="1" hangingPunct="1"/>
            <a:r>
              <a:rPr lang="en-US" smtClean="0"/>
              <a:t>Tests:  brown paper test </a:t>
            </a:r>
          </a:p>
          <a:p>
            <a:pPr eaLnBrk="1" hangingPunct="1"/>
            <a:r>
              <a:rPr lang="en-US" smtClean="0"/>
              <a:t>Examples: fats and steroids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5124" name="Picture 5" descr="paper_test_for_lipids.jpg (26161 bytes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191000"/>
            <a:ext cx="29273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457200" y="6334125"/>
            <a:ext cx="320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Lipid    vs.   water</a:t>
            </a:r>
          </a:p>
        </p:txBody>
      </p:sp>
      <p:pic>
        <p:nvPicPr>
          <p:cNvPr id="5126" name="Picture 9" descr="http://biology.clc.uc.edu/graphics/bio104/fatty%20ac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38600"/>
            <a:ext cx="38100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Crossing Over 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Homologous chromosomes exchange parts of their DNA</a:t>
            </a:r>
          </a:p>
          <a:p>
            <a:pPr eaLnBrk="1" hangingPunct="1"/>
            <a:r>
              <a:rPr lang="en-US" smtClean="0"/>
              <a:t>Creates variation in gametes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41988" name="Picture 6" descr="http://www.genomenewsnetwork.org/gnn_images/whats_a_genome/crossing_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3276600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Nondisjunction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pPr eaLnBrk="1" hangingPunct="1"/>
            <a:r>
              <a:rPr lang="en-US" smtClean="0"/>
              <a:t>Homologous chromosomes fail to separate during meiosis</a:t>
            </a:r>
          </a:p>
          <a:p>
            <a:pPr eaLnBrk="1" hangingPunct="1"/>
            <a:r>
              <a:rPr lang="en-US" smtClean="0"/>
              <a:t>Can lead to Down Syndrome, Turners Syndrome, and Klinefelters Syndrome</a:t>
            </a:r>
          </a:p>
        </p:txBody>
      </p:sp>
      <p:pic>
        <p:nvPicPr>
          <p:cNvPr id="43012" name="Picture 5" descr="http://www.utm.utoronto.ca/~w3bio380/picts/lectures/lecture4/Non-Disjunction%20II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524000"/>
            <a:ext cx="4114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Asexual </a:t>
            </a:r>
            <a:r>
              <a:rPr lang="en-US" sz="4000" smtClean="0"/>
              <a:t>vs. </a:t>
            </a:r>
            <a:r>
              <a:rPr lang="en-US" smtClean="0"/>
              <a:t>Sexual</a:t>
            </a:r>
            <a:r>
              <a:rPr lang="en-US" sz="4000" smtClean="0"/>
              <a:t> </a:t>
            </a:r>
            <a:br>
              <a:rPr lang="en-US" sz="4000" smtClean="0"/>
            </a:br>
            <a:r>
              <a:rPr lang="en-US" sz="4000" smtClean="0"/>
              <a:t>Reproduction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Asexual</a:t>
            </a:r>
          </a:p>
          <a:p>
            <a:pPr eaLnBrk="1" hangingPunct="1"/>
            <a:r>
              <a:rPr lang="en-US" smtClean="0"/>
              <a:t>One parent</a:t>
            </a:r>
          </a:p>
          <a:p>
            <a:pPr eaLnBrk="1" hangingPunct="1"/>
            <a:r>
              <a:rPr lang="en-US" smtClean="0"/>
              <a:t>Identical offspring</a:t>
            </a:r>
          </a:p>
          <a:p>
            <a:pPr eaLnBrk="1" hangingPunct="1"/>
            <a:r>
              <a:rPr lang="en-US" smtClean="0"/>
              <a:t>Variation only thru mutations</a:t>
            </a:r>
          </a:p>
          <a:p>
            <a:pPr eaLnBrk="1" hangingPunct="1"/>
            <a:r>
              <a:rPr lang="en-US" smtClean="0"/>
              <a:t>Examples: budding, fragmentation, fission</a:t>
            </a:r>
          </a:p>
        </p:txBody>
      </p:sp>
      <p:sp>
        <p:nvSpPr>
          <p:cNvPr id="4403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Sexual</a:t>
            </a:r>
          </a:p>
          <a:p>
            <a:pPr eaLnBrk="1" hangingPunct="1"/>
            <a:r>
              <a:rPr lang="en-US" smtClean="0"/>
              <a:t>Two parents</a:t>
            </a:r>
          </a:p>
          <a:p>
            <a:pPr eaLnBrk="1" hangingPunct="1"/>
            <a:r>
              <a:rPr lang="en-US" smtClean="0"/>
              <a:t>Offspring different from parents</a:t>
            </a:r>
          </a:p>
          <a:p>
            <a:pPr eaLnBrk="1" hangingPunct="1"/>
            <a:r>
              <a:rPr lang="en-US" smtClean="0"/>
              <a:t>More variation</a:t>
            </a:r>
          </a:p>
          <a:p>
            <a:pPr eaLnBrk="1" hangingPunct="1"/>
            <a:r>
              <a:rPr lang="en-US" smtClean="0"/>
              <a:t>Fertilization (fusion of gametes)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Inheritance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pPr eaLnBrk="1" hangingPunct="1"/>
            <a:r>
              <a:rPr lang="en-US" smtClean="0"/>
              <a:t>Traits are specific characteristics inherited from parents</a:t>
            </a:r>
          </a:p>
          <a:p>
            <a:pPr eaLnBrk="1" hangingPunct="1"/>
            <a:r>
              <a:rPr lang="en-US" smtClean="0"/>
              <a:t>Genes are the factors that determine traits</a:t>
            </a:r>
          </a:p>
          <a:p>
            <a:pPr eaLnBrk="1" hangingPunct="1"/>
            <a:r>
              <a:rPr lang="en-US" smtClean="0"/>
              <a:t>The different forms of a gene are called alleles</a:t>
            </a:r>
          </a:p>
        </p:txBody>
      </p:sp>
      <p:pic>
        <p:nvPicPr>
          <p:cNvPr id="45060" name="Picture 5" descr="http://trouble.philadelphiaweekly.com/archives/gen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295400"/>
            <a:ext cx="3505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Dominant/Recessive Alleles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/>
              <a:t>Dominant alleles are expressed, if present, and recessive are hidden</a:t>
            </a:r>
          </a:p>
        </p:txBody>
      </p:sp>
      <p:pic>
        <p:nvPicPr>
          <p:cNvPr id="46084" name="Picture 5" descr="http://www.csulb.edu/~kmacd/361-6-Ch1_files/alle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895600"/>
            <a:ext cx="70104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/>
          <a:lstStyle/>
          <a:p>
            <a:pPr eaLnBrk="1" hangingPunct="1"/>
            <a:r>
              <a:rPr lang="en-US" smtClean="0"/>
              <a:t>Genotype</a:t>
            </a:r>
            <a:br>
              <a:rPr lang="en-US" smtClean="0"/>
            </a:br>
            <a:r>
              <a:rPr lang="en-US" sz="2800" smtClean="0"/>
              <a:t>actual alleles an individual has for a trait</a:t>
            </a:r>
            <a:endParaRPr lang="en-US" smtClean="0"/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0"/>
            <a:ext cx="4038600" cy="3840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Homozygous</a:t>
            </a:r>
          </a:p>
          <a:p>
            <a:pPr eaLnBrk="1" hangingPunct="1"/>
            <a:r>
              <a:rPr lang="en-US" smtClean="0"/>
              <a:t>Both alleles are the same</a:t>
            </a:r>
          </a:p>
          <a:p>
            <a:pPr eaLnBrk="1" hangingPunct="1"/>
            <a:r>
              <a:rPr lang="en-US" smtClean="0"/>
              <a:t>Ex. BB or bb</a:t>
            </a:r>
          </a:p>
        </p:txBody>
      </p:sp>
      <p:sp>
        <p:nvSpPr>
          <p:cNvPr id="4710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495800"/>
            <a:ext cx="31242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Heterozygous</a:t>
            </a:r>
          </a:p>
          <a:p>
            <a:pPr eaLnBrk="1" hangingPunct="1"/>
            <a:r>
              <a:rPr lang="en-US" smtClean="0"/>
              <a:t>Both alleles are different</a:t>
            </a:r>
          </a:p>
          <a:p>
            <a:pPr eaLnBrk="1" hangingPunct="1"/>
            <a:r>
              <a:rPr lang="en-US" smtClean="0"/>
              <a:t>Ex. Bb</a:t>
            </a:r>
          </a:p>
        </p:txBody>
      </p:sp>
      <p:pic>
        <p:nvPicPr>
          <p:cNvPr id="47109" name="Picture 6" descr="http://www.juliantrubin.com/encyclopedia/genetics/genotype_phenotype_files/400px-Punnett_square_mendel_flowe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5146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Phenotype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1752600"/>
          </a:xfrm>
        </p:spPr>
        <p:txBody>
          <a:bodyPr/>
          <a:lstStyle/>
          <a:p>
            <a:pPr eaLnBrk="1" hangingPunct="1"/>
            <a:r>
              <a:rPr lang="en-US" smtClean="0"/>
              <a:t>The actual characteristic displayed by the individual (ex. brown eyes, Hemophiliac)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48132" name="Picture 5" descr="http://mac122.icu.ac.jp/BIOBK/mendelstr_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743200"/>
            <a:ext cx="60198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Incomplete Dominance</a:t>
            </a:r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28800"/>
            <a:ext cx="4343400" cy="2057400"/>
          </a:xfrm>
        </p:spPr>
        <p:txBody>
          <a:bodyPr/>
          <a:lstStyle/>
          <a:p>
            <a:pPr eaLnBrk="1" hangingPunct="1"/>
            <a:r>
              <a:rPr lang="en-US" smtClean="0"/>
              <a:t>Heterozygote shows a blending of the dominant and recessive phenotypes</a:t>
            </a:r>
          </a:p>
        </p:txBody>
      </p:sp>
      <p:pic>
        <p:nvPicPr>
          <p:cNvPr id="49156" name="Picture 6" descr="http://www.castlefordschools.com/kent/07-08%20lessons/Lessons/Biology%20Lessons/chapter%208/Biology%20Chapter%208%20Mendel%20and%20Heredity_files/image05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28800"/>
            <a:ext cx="4084638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Codominance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219200"/>
          </a:xfrm>
        </p:spPr>
        <p:txBody>
          <a:bodyPr/>
          <a:lstStyle/>
          <a:p>
            <a:pPr eaLnBrk="1" hangingPunct="1"/>
            <a:r>
              <a:rPr lang="en-US" smtClean="0"/>
              <a:t>Heterozygote expresses BOTH dominant and recessive traits</a:t>
            </a:r>
          </a:p>
          <a:p>
            <a:pPr eaLnBrk="1" hangingPunct="1"/>
            <a:r>
              <a:rPr lang="en-US" smtClean="0"/>
              <a:t>Ex. Roan animals</a:t>
            </a:r>
          </a:p>
        </p:txBody>
      </p:sp>
      <p:pic>
        <p:nvPicPr>
          <p:cNvPr id="50180" name="Picture 5" descr="http://www.cwlonghorns.com/images/cattle/texan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429000"/>
            <a:ext cx="51816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Polygenic Traits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pPr eaLnBrk="1" hangingPunct="1"/>
            <a:r>
              <a:rPr lang="en-US" smtClean="0"/>
              <a:t>Traits are influenced by more than one gene </a:t>
            </a:r>
          </a:p>
          <a:p>
            <a:pPr eaLnBrk="1" hangingPunct="1"/>
            <a:r>
              <a:rPr lang="en-US" smtClean="0"/>
              <a:t>Ex. skin color</a:t>
            </a:r>
          </a:p>
        </p:txBody>
      </p:sp>
      <p:pic>
        <p:nvPicPr>
          <p:cNvPr id="51204" name="Picture 5" descr="http://kentsimmons.uwinnipeg.ca/cm1504/14-11-Epistasis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338388"/>
            <a:ext cx="3810000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Nucleic Acids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124200"/>
            <a:ext cx="4648200" cy="2057400"/>
          </a:xfrm>
        </p:spPr>
        <p:txBody>
          <a:bodyPr/>
          <a:lstStyle/>
          <a:p>
            <a:pPr eaLnBrk="1" hangingPunct="1"/>
            <a:r>
              <a:rPr lang="en-US" smtClean="0"/>
              <a:t>Monomer- nucleotide</a:t>
            </a:r>
          </a:p>
          <a:p>
            <a:pPr eaLnBrk="1" hangingPunct="1"/>
            <a:r>
              <a:rPr lang="en-US" smtClean="0"/>
              <a:t>Function- carry genetic information</a:t>
            </a:r>
          </a:p>
          <a:p>
            <a:pPr eaLnBrk="1" hangingPunct="1"/>
            <a:r>
              <a:rPr lang="en-US" smtClean="0"/>
              <a:t>Ex. DNA and RNA</a:t>
            </a:r>
          </a:p>
        </p:txBody>
      </p:sp>
      <p:pic>
        <p:nvPicPr>
          <p:cNvPr id="6148" name="Picture 5" descr="http://www.apimba.org/images/Double%20helix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447800"/>
            <a:ext cx="54927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http://scienceaid.co.uk/biology/genetics2/images/nucleot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733800"/>
            <a:ext cx="2857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Multiple Alleles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than two alleles for a trait (an individual still only inherits two)</a:t>
            </a:r>
          </a:p>
          <a:p>
            <a:pPr eaLnBrk="1" hangingPunct="1"/>
            <a:r>
              <a:rPr lang="en-US" smtClean="0"/>
              <a:t>Ex. Blood Type (I</a:t>
            </a:r>
            <a:r>
              <a:rPr lang="en-US" baseline="30000" smtClean="0"/>
              <a:t>A</a:t>
            </a:r>
            <a:r>
              <a:rPr lang="en-US" smtClean="0"/>
              <a:t>,I</a:t>
            </a:r>
            <a:r>
              <a:rPr lang="en-US" baseline="30000" smtClean="0"/>
              <a:t>B</a:t>
            </a:r>
            <a:r>
              <a:rPr lang="en-US" smtClean="0"/>
              <a:t>, i)</a:t>
            </a:r>
          </a:p>
          <a:p>
            <a:pPr eaLnBrk="1" hangingPunct="1">
              <a:buFontTx/>
              <a:buNone/>
            </a:pPr>
            <a:r>
              <a:rPr lang="en-US" smtClean="0"/>
              <a:t>			type A  =  I</a:t>
            </a:r>
            <a:r>
              <a:rPr lang="en-US" baseline="30000" smtClean="0"/>
              <a:t>A</a:t>
            </a:r>
            <a:r>
              <a:rPr lang="en-US" smtClean="0"/>
              <a:t>I</a:t>
            </a:r>
            <a:r>
              <a:rPr lang="en-US" baseline="30000" smtClean="0"/>
              <a:t>A</a:t>
            </a:r>
            <a:r>
              <a:rPr lang="en-US" smtClean="0"/>
              <a:t> or I</a:t>
            </a:r>
            <a:r>
              <a:rPr lang="en-US" baseline="30000" smtClean="0"/>
              <a:t>A</a:t>
            </a:r>
            <a:r>
              <a:rPr lang="en-US" smtClean="0"/>
              <a:t>i</a:t>
            </a:r>
          </a:p>
          <a:p>
            <a:pPr eaLnBrk="1" hangingPunct="1">
              <a:buFontTx/>
              <a:buNone/>
            </a:pPr>
            <a:r>
              <a:rPr lang="en-US" smtClean="0"/>
              <a:t>			type B  =  I</a:t>
            </a:r>
            <a:r>
              <a:rPr lang="en-US" baseline="30000" smtClean="0"/>
              <a:t>B</a:t>
            </a:r>
            <a:r>
              <a:rPr lang="en-US" smtClean="0"/>
              <a:t>I</a:t>
            </a:r>
            <a:r>
              <a:rPr lang="en-US" baseline="30000" smtClean="0"/>
              <a:t>B</a:t>
            </a:r>
            <a:r>
              <a:rPr lang="en-US" smtClean="0"/>
              <a:t> or I</a:t>
            </a:r>
            <a:r>
              <a:rPr lang="en-US" baseline="30000" smtClean="0"/>
              <a:t>B</a:t>
            </a:r>
            <a:r>
              <a:rPr lang="en-US" smtClean="0"/>
              <a:t>i</a:t>
            </a:r>
          </a:p>
          <a:p>
            <a:pPr eaLnBrk="1" hangingPunct="1">
              <a:buFontTx/>
              <a:buNone/>
            </a:pPr>
            <a:r>
              <a:rPr lang="en-US" smtClean="0"/>
              <a:t>			type AB=  I</a:t>
            </a:r>
            <a:r>
              <a:rPr lang="en-US" baseline="30000" smtClean="0"/>
              <a:t>A</a:t>
            </a:r>
            <a:r>
              <a:rPr lang="en-US" smtClean="0"/>
              <a:t>I</a:t>
            </a:r>
            <a:r>
              <a:rPr lang="en-US" baseline="30000" smtClean="0"/>
              <a:t>B</a:t>
            </a:r>
          </a:p>
          <a:p>
            <a:pPr eaLnBrk="1" hangingPunct="1">
              <a:buFontTx/>
              <a:buNone/>
            </a:pPr>
            <a:r>
              <a:rPr lang="en-US" smtClean="0"/>
              <a:t>			type O  = 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Sex Linked Traits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343400" cy="4800600"/>
          </a:xfrm>
        </p:spPr>
        <p:txBody>
          <a:bodyPr/>
          <a:lstStyle/>
          <a:p>
            <a:pPr eaLnBrk="1" hangingPunct="1"/>
            <a:r>
              <a:rPr lang="en-US" smtClean="0"/>
              <a:t>Sex Chromosomes</a:t>
            </a:r>
          </a:p>
          <a:p>
            <a:pPr lvl="1" eaLnBrk="1" hangingPunct="1"/>
            <a:r>
              <a:rPr lang="en-US" smtClean="0"/>
              <a:t>Female = XX</a:t>
            </a:r>
          </a:p>
          <a:p>
            <a:pPr lvl="1" eaLnBrk="1" hangingPunct="1"/>
            <a:r>
              <a:rPr lang="en-US" smtClean="0"/>
              <a:t>Male = XY</a:t>
            </a:r>
          </a:p>
          <a:p>
            <a:pPr eaLnBrk="1" hangingPunct="1"/>
            <a:r>
              <a:rPr lang="en-US" smtClean="0"/>
              <a:t>Sex linked traits are carried on the X chromosome</a:t>
            </a:r>
          </a:p>
          <a:p>
            <a:pPr eaLnBrk="1" hangingPunct="1"/>
            <a:r>
              <a:rPr lang="en-US" smtClean="0"/>
              <a:t>Ex. Hemophilia, red-green colorblindness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53252" name="Picture 5" descr="http://www.biologycorner.com/resources/colorblind_cros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133600"/>
            <a:ext cx="3048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Test Cross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2286000"/>
          </a:xfrm>
        </p:spPr>
        <p:txBody>
          <a:bodyPr/>
          <a:lstStyle/>
          <a:p>
            <a:pPr eaLnBrk="1" hangingPunct="1"/>
            <a:r>
              <a:rPr lang="en-US" smtClean="0"/>
              <a:t>used to determine the phenotype of an unknown dominant individual</a:t>
            </a:r>
          </a:p>
          <a:p>
            <a:pPr eaLnBrk="1" hangingPunct="1"/>
            <a:r>
              <a:rPr lang="en-US" smtClean="0"/>
              <a:t>uses a homozygous recessive individual as the “test” </a:t>
            </a:r>
          </a:p>
        </p:txBody>
      </p:sp>
      <p:pic>
        <p:nvPicPr>
          <p:cNvPr id="54276" name="Picture 5" descr="http://www.monteweston.com/Biology/Bio/collflow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143250"/>
            <a:ext cx="38671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Pedigree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05000"/>
          </a:xfrm>
        </p:spPr>
        <p:txBody>
          <a:bodyPr/>
          <a:lstStyle/>
          <a:p>
            <a:pPr eaLnBrk="1" hangingPunct="1"/>
            <a:r>
              <a:rPr lang="en-US" smtClean="0"/>
              <a:t>similar to a family tree</a:t>
            </a:r>
          </a:p>
          <a:p>
            <a:pPr eaLnBrk="1" hangingPunct="1"/>
            <a:r>
              <a:rPr lang="en-US" smtClean="0"/>
              <a:t>Shows pattern of inheritance of a specific trait through a family</a:t>
            </a:r>
          </a:p>
        </p:txBody>
      </p:sp>
      <p:pic>
        <p:nvPicPr>
          <p:cNvPr id="55300" name="Picture 5" descr="http://www.sitemaker.umich.edu/hbhegenetics/files/pedig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200400"/>
            <a:ext cx="56292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Karyotype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71600"/>
            <a:ext cx="4953000" cy="2133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Picture of someone's chromosomes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Can detect chromosomal disorders</a:t>
            </a:r>
          </a:p>
          <a:p>
            <a:pPr eaLnBrk="1" hangingPunct="1">
              <a:buFontTx/>
              <a:buNone/>
              <a:defRPr/>
            </a:pP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endParaRPr lang="en-US" dirty="0" smtClean="0">
              <a:latin typeface="+mj-lt"/>
            </a:endParaRPr>
          </a:p>
        </p:txBody>
      </p:sp>
      <p:pic>
        <p:nvPicPr>
          <p:cNvPr id="56324" name="Picture 5" descr="http://embryology.med.unsw.edu.au/Defect/images/trisomy21fem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810000"/>
            <a:ext cx="45720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extBox 4"/>
          <p:cNvSpPr txBox="1">
            <a:spLocks noChangeArrowheads="1"/>
          </p:cNvSpPr>
          <p:nvPr/>
        </p:nvSpPr>
        <p:spPr bwMode="auto">
          <a:xfrm>
            <a:off x="228600" y="4038600"/>
            <a:ext cx="43449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Ex. Down Syndrome, Klinefelter’s Syndrome, and Turners Syndrome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Human Genome Project</a:t>
            </a:r>
          </a:p>
        </p:txBody>
      </p:sp>
      <p:sp>
        <p:nvSpPr>
          <p:cNvPr id="57347" name="Content Placeholder 8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4038600" cy="2895600"/>
          </a:xfrm>
        </p:spPr>
        <p:txBody>
          <a:bodyPr/>
          <a:lstStyle/>
          <a:p>
            <a:pPr eaLnBrk="1" hangingPunct="1"/>
            <a:r>
              <a:rPr lang="en-US" smtClean="0"/>
              <a:t>Sequencing of human DNA</a:t>
            </a:r>
          </a:p>
          <a:p>
            <a:pPr eaLnBrk="1" hangingPunct="1"/>
            <a:r>
              <a:rPr lang="en-US" smtClean="0"/>
              <a:t>Being used to develop gene therapies</a:t>
            </a:r>
          </a:p>
          <a:p>
            <a:pPr eaLnBrk="1" hangingPunct="1"/>
            <a:endParaRPr lang="en-US" smtClean="0"/>
          </a:p>
        </p:txBody>
      </p:sp>
      <p:pic>
        <p:nvPicPr>
          <p:cNvPr id="57348" name="Picture 6" descr="http://www.scq.ubc.ca/wp-content/uploads/2006/08/applicatio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057400"/>
            <a:ext cx="411480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Gel Electrophoresis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Technique used to separate molecules (DNA or proteins) based on their size</a:t>
            </a:r>
          </a:p>
          <a:p>
            <a:pPr eaLnBrk="1" hangingPunct="1"/>
            <a:r>
              <a:rPr lang="en-US" smtClean="0"/>
              <a:t>Sometimes called a DNA fingerprint</a:t>
            </a:r>
          </a:p>
          <a:p>
            <a:pPr eaLnBrk="1" hangingPunct="1"/>
            <a:r>
              <a:rPr lang="en-US" smtClean="0"/>
              <a:t>Used to analyze and compare DNA 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58372" name="Picture 6" descr="http://www.genetics.com.au/images/factsheets/fs22-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47800"/>
            <a:ext cx="34575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Recombinant DNA</a:t>
            </a:r>
          </a:p>
        </p:txBody>
      </p:sp>
      <p:sp>
        <p:nvSpPr>
          <p:cNvPr id="59395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Cell with DNA from another source</a:t>
            </a:r>
          </a:p>
          <a:p>
            <a:r>
              <a:rPr lang="en-US" smtClean="0"/>
              <a:t>Bacteria used to produce human insulin</a:t>
            </a:r>
          </a:p>
          <a:p>
            <a:r>
              <a:rPr lang="en-US" smtClean="0"/>
              <a:t>Human gene inserted into bacterial plasmid</a:t>
            </a:r>
          </a:p>
        </p:txBody>
      </p:sp>
      <p:pic>
        <p:nvPicPr>
          <p:cNvPr id="59396" name="Picture 6" descr="http://img.blogcu.com/uploads/worldofscience_d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38862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Transgenic Organism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505200"/>
          </a:xfrm>
        </p:spPr>
        <p:txBody>
          <a:bodyPr/>
          <a:lstStyle/>
          <a:p>
            <a:pPr eaLnBrk="1" hangingPunct="1"/>
            <a:r>
              <a:rPr lang="en-US" smtClean="0"/>
              <a:t>An organism with a gene from another source</a:t>
            </a:r>
          </a:p>
          <a:p>
            <a:pPr eaLnBrk="1" hangingPunct="1"/>
            <a:r>
              <a:rPr lang="en-US" smtClean="0"/>
              <a:t>used to improve food supply, research, and healthcare</a:t>
            </a:r>
          </a:p>
        </p:txBody>
      </p:sp>
      <p:pic>
        <p:nvPicPr>
          <p:cNvPr id="60420" name="Picture 6" descr="http://aminopop.com/wordpress/wp-content/uploads/2007/12/glo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05000"/>
            <a:ext cx="4286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Clone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1752600"/>
          </a:xfrm>
        </p:spPr>
        <p:txBody>
          <a:bodyPr/>
          <a:lstStyle/>
          <a:p>
            <a:pPr eaLnBrk="1" hangingPunct="1"/>
            <a:r>
              <a:rPr lang="en-US" smtClean="0"/>
              <a:t>An organism made from one cell of another organism</a:t>
            </a:r>
          </a:p>
          <a:p>
            <a:pPr eaLnBrk="1" hangingPunct="1"/>
            <a:r>
              <a:rPr lang="en-US" smtClean="0"/>
              <a:t>A genetically identical copy</a:t>
            </a:r>
          </a:p>
        </p:txBody>
      </p:sp>
      <p:pic>
        <p:nvPicPr>
          <p:cNvPr id="61444" name="Picture 5" descr="http://news.nationalgeographic.com/news/2005/08/photogalleries/dogclone/images/primary/dog_clon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971800"/>
            <a:ext cx="43910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Proteins</a:t>
            </a:r>
            <a:br>
              <a:rPr lang="en-US" smtClean="0"/>
            </a:br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3352800"/>
          </a:xfrm>
        </p:spPr>
        <p:txBody>
          <a:bodyPr/>
          <a:lstStyle/>
          <a:p>
            <a:pPr eaLnBrk="1" hangingPunct="1"/>
            <a:r>
              <a:rPr lang="en-US" smtClean="0"/>
              <a:t>Monomer- amino acids</a:t>
            </a:r>
          </a:p>
          <a:p>
            <a:pPr eaLnBrk="1" hangingPunct="1"/>
            <a:r>
              <a:rPr lang="en-US" smtClean="0"/>
              <a:t>Function- building and repairing cells, communication, transport, and regulation</a:t>
            </a:r>
          </a:p>
          <a:p>
            <a:pPr eaLnBrk="1" hangingPunct="1"/>
            <a:r>
              <a:rPr lang="en-US" smtClean="0"/>
              <a:t>Tests- Biurets</a:t>
            </a:r>
          </a:p>
          <a:p>
            <a:pPr eaLnBrk="1" hangingPunct="1"/>
            <a:r>
              <a:rPr lang="en-US" smtClean="0"/>
              <a:t>Examples: enzymes, </a:t>
            </a:r>
          </a:p>
          <a:p>
            <a:pPr eaLnBrk="1" hangingPunct="1">
              <a:buFontTx/>
              <a:buNone/>
            </a:pPr>
            <a:r>
              <a:rPr lang="en-US" smtClean="0"/>
              <a:t>     hemoglobin</a:t>
            </a:r>
          </a:p>
        </p:txBody>
      </p:sp>
      <p:pic>
        <p:nvPicPr>
          <p:cNvPr id="7172" name="Picture 5" descr="http://www.bloodless.it/hemoglob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657600"/>
            <a:ext cx="40005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Origin of Life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05000"/>
          </a:xfrm>
        </p:spPr>
        <p:txBody>
          <a:bodyPr/>
          <a:lstStyle/>
          <a:p>
            <a:pPr eaLnBrk="1" hangingPunct="1"/>
            <a:r>
              <a:rPr lang="en-US" smtClean="0"/>
              <a:t>Abiotic earth LACKED Oxygen</a:t>
            </a:r>
          </a:p>
          <a:p>
            <a:pPr eaLnBrk="1" hangingPunct="1"/>
            <a:r>
              <a:rPr lang="en-US" smtClean="0"/>
              <a:t>Early organims anaerobic prokaryotes</a:t>
            </a:r>
          </a:p>
        </p:txBody>
      </p:sp>
      <p:pic>
        <p:nvPicPr>
          <p:cNvPr id="62468" name="Picture 4" descr="http://nitro.biosci.arizona.edu/courses/EEB105/lectures/Origins_of_Life/zfigures/miller_urey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105400" y="2819400"/>
            <a:ext cx="2857500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TextBox 4"/>
          <p:cNvSpPr txBox="1">
            <a:spLocks noChangeArrowheads="1"/>
          </p:cNvSpPr>
          <p:nvPr/>
        </p:nvSpPr>
        <p:spPr bwMode="auto">
          <a:xfrm>
            <a:off x="609600" y="5029200"/>
            <a:ext cx="41354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Miller and Urey </a:t>
            </a:r>
          </a:p>
          <a:p>
            <a:r>
              <a:rPr lang="en-US"/>
              <a:t>Experiment recreating </a:t>
            </a:r>
          </a:p>
          <a:p>
            <a:r>
              <a:rPr lang="en-US"/>
              <a:t>The abiotic atomospere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Endosymbiotic Theory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352800"/>
          </a:xfrm>
        </p:spPr>
        <p:txBody>
          <a:bodyPr/>
          <a:lstStyle/>
          <a:p>
            <a:pPr eaLnBrk="1" hangingPunct="1"/>
            <a:r>
              <a:rPr lang="en-US" sz="3000" smtClean="0"/>
              <a:t>Eukaryotic cells evolved from prokaryotes </a:t>
            </a:r>
          </a:p>
          <a:p>
            <a:pPr eaLnBrk="1" hangingPunct="1"/>
            <a:r>
              <a:rPr lang="en-US" sz="3000" smtClean="0"/>
              <a:t>Early prokaryotes engulfed other prokaryotes and developed symbiotic relationships</a:t>
            </a:r>
          </a:p>
          <a:p>
            <a:pPr eaLnBrk="1" hangingPunct="1"/>
            <a:r>
              <a:rPr lang="en-US" sz="3000" smtClean="0"/>
              <a:t>Evidence includes mitochondria and chloroplast have prokaryotic type DNA</a:t>
            </a:r>
          </a:p>
        </p:txBody>
      </p:sp>
      <p:pic>
        <p:nvPicPr>
          <p:cNvPr id="63492" name="Picture 5" descr="http://www.mun.ca/biology/scarr/Endosymbiosis_theor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191000"/>
            <a:ext cx="68580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Placeholder 4"/>
          <p:cNvSpPr>
            <a:spLocks noGrp="1"/>
          </p:cNvSpPr>
          <p:nvPr>
            <p:ph type="body" idx="1"/>
          </p:nvPr>
        </p:nvSpPr>
        <p:spPr>
          <a:xfrm>
            <a:off x="685800" y="304800"/>
            <a:ext cx="3887788" cy="639763"/>
          </a:xfrm>
        </p:spPr>
        <p:txBody>
          <a:bodyPr/>
          <a:lstStyle/>
          <a:p>
            <a:pPr algn="ctr" eaLnBrk="1" hangingPunct="1"/>
            <a:r>
              <a:rPr lang="en-US" sz="4400" smtClean="0"/>
              <a:t>Abiogenesis	</a:t>
            </a:r>
          </a:p>
        </p:txBody>
      </p:sp>
      <p:sp>
        <p:nvSpPr>
          <p:cNvPr id="64515" name="Content Placeholder 5"/>
          <p:cNvSpPr>
            <a:spLocks noGrp="1"/>
          </p:cNvSpPr>
          <p:nvPr>
            <p:ph sz="half" idx="2"/>
          </p:nvPr>
        </p:nvSpPr>
        <p:spPr>
          <a:xfrm>
            <a:off x="533400" y="1066800"/>
            <a:ext cx="4040188" cy="1676400"/>
          </a:xfrm>
        </p:spPr>
        <p:txBody>
          <a:bodyPr/>
          <a:lstStyle/>
          <a:p>
            <a:pPr eaLnBrk="1" hangingPunct="1"/>
            <a:r>
              <a:rPr lang="en-US" smtClean="0"/>
              <a:t>Living from non-living or spontaneous generation</a:t>
            </a:r>
          </a:p>
          <a:p>
            <a:pPr eaLnBrk="1" hangingPunct="1"/>
            <a:r>
              <a:rPr lang="en-US" smtClean="0"/>
              <a:t>Disproved by Redi and Pasteur’s experiments</a:t>
            </a:r>
          </a:p>
        </p:txBody>
      </p:sp>
      <p:sp>
        <p:nvSpPr>
          <p:cNvPr id="64516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24400" y="304800"/>
            <a:ext cx="4041775" cy="639763"/>
          </a:xfrm>
        </p:spPr>
        <p:txBody>
          <a:bodyPr/>
          <a:lstStyle/>
          <a:p>
            <a:pPr algn="ctr" eaLnBrk="1" hangingPunct="1"/>
            <a:r>
              <a:rPr lang="en-US" sz="4400" smtClean="0"/>
              <a:t>Biogenesis</a:t>
            </a:r>
          </a:p>
        </p:txBody>
      </p:sp>
      <p:sp>
        <p:nvSpPr>
          <p:cNvPr id="64517" name="Content Placeholder 7"/>
          <p:cNvSpPr>
            <a:spLocks noGrp="1"/>
          </p:cNvSpPr>
          <p:nvPr>
            <p:ph sz="quarter" idx="4"/>
          </p:nvPr>
        </p:nvSpPr>
        <p:spPr>
          <a:xfrm>
            <a:off x="4724400" y="1066800"/>
            <a:ext cx="4041775" cy="609600"/>
          </a:xfrm>
        </p:spPr>
        <p:txBody>
          <a:bodyPr/>
          <a:lstStyle/>
          <a:p>
            <a:pPr eaLnBrk="1" hangingPunct="1"/>
            <a:r>
              <a:rPr lang="en-US" smtClean="0"/>
              <a:t>Living from Living</a:t>
            </a:r>
          </a:p>
        </p:txBody>
      </p:sp>
      <p:pic>
        <p:nvPicPr>
          <p:cNvPr id="64518" name="Picture 7" descr="http://vilenski.org/science/notebook/unit1/historyoflife/pastuer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00200"/>
            <a:ext cx="37052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Picture 9" descr="http://www.harlem-school.com/5TH/sci_pdf/graphics/Redi_ex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81400"/>
            <a:ext cx="59436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Natural Selection</a:t>
            </a:r>
          </a:p>
        </p:txBody>
      </p:sp>
      <p:sp>
        <p:nvSpPr>
          <p:cNvPr id="65539" name="Content Placeholder 1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828800"/>
          </a:xfrm>
        </p:spPr>
        <p:txBody>
          <a:bodyPr/>
          <a:lstStyle/>
          <a:p>
            <a:pPr eaLnBrk="1" hangingPunct="1"/>
            <a:r>
              <a:rPr lang="en-US" smtClean="0"/>
              <a:t>Theory of Evolution</a:t>
            </a:r>
          </a:p>
          <a:p>
            <a:pPr eaLnBrk="1" hangingPunct="1"/>
            <a:r>
              <a:rPr lang="en-US" smtClean="0"/>
              <a:t>Fit organisms survive, reproduce, and pass on traits</a:t>
            </a:r>
          </a:p>
        </p:txBody>
      </p:sp>
      <p:sp>
        <p:nvSpPr>
          <p:cNvPr id="65540" name="Content Placeholder 13"/>
          <p:cNvSpPr>
            <a:spLocks noGrp="1"/>
          </p:cNvSpPr>
          <p:nvPr>
            <p:ph sz="half" idx="2"/>
          </p:nvPr>
        </p:nvSpPr>
        <p:spPr>
          <a:xfrm>
            <a:off x="6019800" y="2057400"/>
            <a:ext cx="2667000" cy="1935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Requirements:</a:t>
            </a:r>
          </a:p>
          <a:p>
            <a:pPr eaLnBrk="1" hangingPunct="1"/>
            <a:r>
              <a:rPr lang="en-US" smtClean="0"/>
              <a:t>Variation</a:t>
            </a:r>
          </a:p>
          <a:p>
            <a:pPr eaLnBrk="1" hangingPunct="1"/>
            <a:r>
              <a:rPr lang="en-US" smtClean="0"/>
              <a:t>Competition</a:t>
            </a:r>
          </a:p>
          <a:p>
            <a:pPr eaLnBrk="1" hangingPunct="1"/>
            <a:endParaRPr lang="en-US" smtClean="0"/>
          </a:p>
        </p:txBody>
      </p:sp>
      <p:pic>
        <p:nvPicPr>
          <p:cNvPr id="65541" name="Picture 6" descr="http://www.godrules.net/evolutioncruncher/images/co9p/Image34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429000"/>
            <a:ext cx="52006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Adaptations</a:t>
            </a:r>
          </a:p>
        </p:txBody>
      </p:sp>
      <p:sp>
        <p:nvSpPr>
          <p:cNvPr id="66563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Trait that increases survival</a:t>
            </a:r>
          </a:p>
          <a:p>
            <a:r>
              <a:rPr lang="en-US" smtClean="0"/>
              <a:t>For Example,</a:t>
            </a:r>
          </a:p>
          <a:p>
            <a:pPr lvl="1"/>
            <a:r>
              <a:rPr lang="en-US" smtClean="0"/>
              <a:t>Beaks that make it easier to eat insects</a:t>
            </a:r>
          </a:p>
          <a:p>
            <a:pPr lvl="1"/>
            <a:r>
              <a:rPr lang="en-US" smtClean="0"/>
              <a:t>Bright flowers to attract pollinators</a:t>
            </a:r>
          </a:p>
          <a:p>
            <a:pPr lvl="1"/>
            <a:r>
              <a:rPr lang="en-US" smtClean="0"/>
              <a:t>Vascular tissue in plants to adapt to life on land</a:t>
            </a:r>
          </a:p>
        </p:txBody>
      </p:sp>
      <p:pic>
        <p:nvPicPr>
          <p:cNvPr id="66564" name="Picture 6" descr="http://www.nature.com/nature/journal/v409/n6817/images/409139aa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2600"/>
            <a:ext cx="31813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Evidence for Evolution</a:t>
            </a:r>
          </a:p>
        </p:txBody>
      </p:sp>
      <p:sp>
        <p:nvSpPr>
          <p:cNvPr id="67587" name="Content Placeholder 8"/>
          <p:cNvSpPr>
            <a:spLocks noGrp="1"/>
          </p:cNvSpPr>
          <p:nvPr>
            <p:ph sz="half" idx="2"/>
          </p:nvPr>
        </p:nvSpPr>
        <p:spPr>
          <a:xfrm>
            <a:off x="3810000" y="1371600"/>
            <a:ext cx="4572000" cy="2743200"/>
          </a:xfrm>
        </p:spPr>
        <p:txBody>
          <a:bodyPr/>
          <a:lstStyle/>
          <a:p>
            <a:pPr eaLnBrk="1" hangingPunct="1"/>
            <a:r>
              <a:rPr lang="en-US" smtClean="0"/>
              <a:t>Fossil Record</a:t>
            </a:r>
          </a:p>
          <a:p>
            <a:pPr eaLnBrk="1" hangingPunct="1"/>
            <a:r>
              <a:rPr lang="en-US" smtClean="0"/>
              <a:t>Biochemical Similarities</a:t>
            </a:r>
          </a:p>
          <a:p>
            <a:pPr eaLnBrk="1" hangingPunct="1"/>
            <a:r>
              <a:rPr lang="en-US" smtClean="0"/>
              <a:t>Shared anatomical structures</a:t>
            </a:r>
          </a:p>
        </p:txBody>
      </p:sp>
      <p:pic>
        <p:nvPicPr>
          <p:cNvPr id="67588" name="Picture 6" descr="http://cache.eb.com/eb/image?id=55003&amp;rendTypeId=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28194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8" descr="http://images.encarta.msn.com/xrefmedia/aencmed/targets/illus/ilt/T010228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352800"/>
            <a:ext cx="441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Speciation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sz="half" idx="1"/>
          </p:nvPr>
        </p:nvSpPr>
        <p:spPr>
          <a:xfrm>
            <a:off x="0" y="2133600"/>
            <a:ext cx="4038600" cy="2590800"/>
          </a:xfrm>
        </p:spPr>
        <p:txBody>
          <a:bodyPr/>
          <a:lstStyle/>
          <a:p>
            <a:pPr eaLnBrk="1" hangingPunct="1"/>
            <a:r>
              <a:rPr lang="en-US" smtClean="0"/>
              <a:t>Evolution of a new species</a:t>
            </a:r>
          </a:p>
          <a:p>
            <a:pPr eaLnBrk="1" hangingPunct="1"/>
            <a:r>
              <a:rPr lang="en-US" smtClean="0"/>
              <a:t>must be isolation between populations</a:t>
            </a:r>
          </a:p>
        </p:txBody>
      </p:sp>
      <p:pic>
        <p:nvPicPr>
          <p:cNvPr id="68612" name="Picture 6" descr="http://www.biology-online.org/images/darwin_finch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905000"/>
            <a:ext cx="44958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Antibiotic and Pesticide Resistance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3810000" cy="3276600"/>
          </a:xfrm>
        </p:spPr>
        <p:txBody>
          <a:bodyPr/>
          <a:lstStyle/>
          <a:p>
            <a:pPr eaLnBrk="1" hangingPunct="1"/>
            <a:r>
              <a:rPr lang="en-US" smtClean="0"/>
              <a:t>Populations will eventually become resistant to pesticides and antibiotics with overuse</a:t>
            </a:r>
          </a:p>
        </p:txBody>
      </p:sp>
      <p:pic>
        <p:nvPicPr>
          <p:cNvPr id="69636" name="Picture 5" descr="http://upload.wikimedia.org/wikipedia/commons/thumb/8/85/Pesticide_resistance.svg/573px-Pesticide_resistanc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76400"/>
            <a:ext cx="35433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Coevolution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219200"/>
          </a:xfrm>
        </p:spPr>
        <p:txBody>
          <a:bodyPr/>
          <a:lstStyle/>
          <a:p>
            <a:pPr eaLnBrk="1" hangingPunct="1"/>
            <a:r>
              <a:rPr lang="en-US" smtClean="0"/>
              <a:t>Two organisms evolve in response to each other</a:t>
            </a:r>
          </a:p>
        </p:txBody>
      </p:sp>
      <p:pic>
        <p:nvPicPr>
          <p:cNvPr id="70660" name="Picture 5" descr="http://static.howstuffworks.com/gif/natural-selection-humming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895600"/>
            <a:ext cx="49625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TextBox 4"/>
          <p:cNvSpPr txBox="1">
            <a:spLocks noChangeArrowheads="1"/>
          </p:cNvSpPr>
          <p:nvPr/>
        </p:nvSpPr>
        <p:spPr bwMode="auto">
          <a:xfrm>
            <a:off x="914400" y="3581400"/>
            <a:ext cx="2895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Ex. Flowering plants and their pollinators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Binomial Nomenclature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62200"/>
          </a:xfrm>
        </p:spPr>
        <p:txBody>
          <a:bodyPr/>
          <a:lstStyle/>
          <a:p>
            <a:pPr eaLnBrk="1" hangingPunct="1"/>
            <a:r>
              <a:rPr lang="en-US" smtClean="0"/>
              <a:t>Two word naming system</a:t>
            </a:r>
          </a:p>
          <a:p>
            <a:pPr eaLnBrk="1" hangingPunct="1"/>
            <a:r>
              <a:rPr lang="en-US" smtClean="0"/>
              <a:t>Scientific name</a:t>
            </a:r>
          </a:p>
          <a:p>
            <a:pPr eaLnBrk="1" hangingPunct="1"/>
            <a:r>
              <a:rPr lang="en-US" smtClean="0"/>
              <a:t>Uses </a:t>
            </a:r>
            <a:r>
              <a:rPr lang="en-US" i="1" smtClean="0"/>
              <a:t>Genus</a:t>
            </a:r>
            <a:r>
              <a:rPr lang="en-US" smtClean="0"/>
              <a:t> and </a:t>
            </a:r>
            <a:r>
              <a:rPr lang="en-US" i="1" smtClean="0"/>
              <a:t>Species </a:t>
            </a:r>
            <a:r>
              <a:rPr lang="en-US" smtClean="0"/>
              <a:t>names</a:t>
            </a:r>
          </a:p>
          <a:p>
            <a:pPr eaLnBrk="1" hangingPunct="1"/>
            <a:r>
              <a:rPr lang="en-US" i="1" smtClean="0"/>
              <a:t>Ex. </a:t>
            </a:r>
            <a:r>
              <a:rPr lang="en-US" smtClean="0"/>
              <a:t>Dogs: </a:t>
            </a:r>
            <a:r>
              <a:rPr lang="en-US" i="1" smtClean="0"/>
              <a:t>Canis familiaris</a:t>
            </a:r>
          </a:p>
        </p:txBody>
      </p:sp>
      <p:pic>
        <p:nvPicPr>
          <p:cNvPr id="71684" name="Picture 5" descr="https://webmail.gcsnc.com/exchange/carrikl/Inbox/No%20Subject-66.EML/1_multipart_xF8FF_2_s647834213_3906.jpg/C58EA28C-18C0-4a97-9AF2-036E93DDAFB3/s647834213_3906.jpg?attach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191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Enzymes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229600" cy="2667000"/>
          </a:xfrm>
        </p:spPr>
        <p:txBody>
          <a:bodyPr/>
          <a:lstStyle/>
          <a:p>
            <a:pPr eaLnBrk="1" hangingPunct="1"/>
            <a:r>
              <a:rPr lang="en-US" smtClean="0"/>
              <a:t>Catalysts in living things</a:t>
            </a:r>
          </a:p>
          <a:p>
            <a:pPr eaLnBrk="1" hangingPunct="1"/>
            <a:r>
              <a:rPr lang="en-US" smtClean="0"/>
              <a:t>Specific to a particular substrate</a:t>
            </a:r>
          </a:p>
          <a:p>
            <a:pPr eaLnBrk="1" hangingPunct="1"/>
            <a:r>
              <a:rPr lang="en-US" smtClean="0"/>
              <a:t>Reusable</a:t>
            </a:r>
          </a:p>
          <a:p>
            <a:pPr eaLnBrk="1" hangingPunct="1"/>
            <a:r>
              <a:rPr lang="en-US" smtClean="0"/>
              <a:t>Affected by temperature and pH</a:t>
            </a:r>
          </a:p>
        </p:txBody>
      </p:sp>
      <p:pic>
        <p:nvPicPr>
          <p:cNvPr id="8196" name="Picture 5" descr="http://hsc.csu.edu.au/biology/core/balance/9_2_1/ima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191000"/>
            <a:ext cx="6324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Dichotomous Keys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71600"/>
          </a:xfrm>
        </p:spPr>
        <p:txBody>
          <a:bodyPr/>
          <a:lstStyle/>
          <a:p>
            <a:pPr eaLnBrk="1" hangingPunct="1"/>
            <a:r>
              <a:rPr lang="en-US" smtClean="0"/>
              <a:t>Used to identify organisms</a:t>
            </a:r>
          </a:p>
          <a:p>
            <a:pPr eaLnBrk="1" hangingPunct="1"/>
            <a:r>
              <a:rPr lang="en-US" smtClean="0"/>
              <a:t>Paired set of questions with two choices</a:t>
            </a:r>
          </a:p>
        </p:txBody>
      </p:sp>
      <p:pic>
        <p:nvPicPr>
          <p:cNvPr id="72708" name="Picture 5" descr="http://www.lucidcentral.com/keys/images/dichotomou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124200"/>
            <a:ext cx="58674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Levels of Organization</a:t>
            </a:r>
          </a:p>
        </p:txBody>
      </p:sp>
      <p:pic>
        <p:nvPicPr>
          <p:cNvPr id="73731" name="Picture 5" descr="http://www.mun.ca/biology/scarr/138599_KPCOF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66294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Phylogenic tree</a:t>
            </a:r>
          </a:p>
        </p:txBody>
      </p:sp>
      <p:pic>
        <p:nvPicPr>
          <p:cNvPr id="74755" name="Picture 5" descr="http://www.cartage.org.lb/en/themes/Sciences/Zoology/Biologicaldiverstity/Classification/cladogram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7391400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Protists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057400"/>
          </a:xfrm>
        </p:spPr>
        <p:txBody>
          <a:bodyPr/>
          <a:lstStyle/>
          <a:p>
            <a:pPr eaLnBrk="1" hangingPunct="1"/>
            <a:r>
              <a:rPr lang="en-US" smtClean="0"/>
              <a:t>Unicellular Eukaryotes</a:t>
            </a:r>
          </a:p>
          <a:p>
            <a:pPr eaLnBrk="1" hangingPunct="1"/>
            <a:r>
              <a:rPr lang="en-US" smtClean="0"/>
              <a:t>Can be autotrophic or heterotrophic</a:t>
            </a:r>
          </a:p>
          <a:p>
            <a:pPr eaLnBrk="1" hangingPunct="1"/>
            <a:r>
              <a:rPr lang="en-US" smtClean="0"/>
              <a:t>Reproduce mostly asexually</a:t>
            </a:r>
          </a:p>
        </p:txBody>
      </p:sp>
      <p:pic>
        <p:nvPicPr>
          <p:cNvPr id="75780" name="Picture 5" descr="http://www.dkimages.com/discover/previews/801/9085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352800"/>
            <a:ext cx="5638800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Fungi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2438400"/>
          </a:xfrm>
        </p:spPr>
        <p:txBody>
          <a:bodyPr/>
          <a:lstStyle/>
          <a:p>
            <a:pPr eaLnBrk="1" hangingPunct="1"/>
            <a:r>
              <a:rPr lang="en-US" smtClean="0"/>
              <a:t>Multicellular eukaryotes </a:t>
            </a:r>
          </a:p>
          <a:p>
            <a:pPr eaLnBrk="1" hangingPunct="1">
              <a:buFontTx/>
              <a:buNone/>
            </a:pPr>
            <a:r>
              <a:rPr lang="en-US" smtClean="0"/>
              <a:t>	(yeast are the only unicellular fungi)</a:t>
            </a:r>
          </a:p>
          <a:p>
            <a:pPr eaLnBrk="1" hangingPunct="1"/>
            <a:r>
              <a:rPr lang="en-US" smtClean="0"/>
              <a:t>Heterotrophs</a:t>
            </a:r>
          </a:p>
          <a:p>
            <a:pPr eaLnBrk="1" hangingPunct="1"/>
            <a:r>
              <a:rPr lang="en-US" smtClean="0"/>
              <a:t>Reproduce asexually and sexually</a:t>
            </a:r>
          </a:p>
        </p:txBody>
      </p:sp>
      <p:pic>
        <p:nvPicPr>
          <p:cNvPr id="76804" name="Picture 5" descr="http://www.bbc.co.uk/devon/content/images/2006/10/25/fungi_basset_45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981200"/>
            <a:ext cx="43243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Plants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5257800" cy="2819400"/>
          </a:xfrm>
        </p:spPr>
        <p:txBody>
          <a:bodyPr/>
          <a:lstStyle/>
          <a:p>
            <a:pPr eaLnBrk="1" hangingPunct="1"/>
            <a:r>
              <a:rPr lang="en-US" smtClean="0"/>
              <a:t>Multicelluar eukaryotes</a:t>
            </a:r>
          </a:p>
          <a:p>
            <a:pPr eaLnBrk="1" hangingPunct="1"/>
            <a:r>
              <a:rPr lang="en-US" smtClean="0"/>
              <a:t>Autotrophs</a:t>
            </a:r>
          </a:p>
          <a:p>
            <a:pPr eaLnBrk="1" hangingPunct="1"/>
            <a:r>
              <a:rPr lang="en-US" smtClean="0"/>
              <a:t>Reproduce sexually and asexually</a:t>
            </a:r>
          </a:p>
        </p:txBody>
      </p:sp>
      <p:pic>
        <p:nvPicPr>
          <p:cNvPr id="77828" name="Picture 5" descr="http://www.moocowfanclub.com/files/china/Tea-pl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371600"/>
            <a:ext cx="317182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Animals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pPr eaLnBrk="1" hangingPunct="1"/>
            <a:r>
              <a:rPr lang="en-US" smtClean="0"/>
              <a:t>Multicellular eukaryotes</a:t>
            </a:r>
          </a:p>
          <a:p>
            <a:pPr eaLnBrk="1" hangingPunct="1"/>
            <a:r>
              <a:rPr lang="en-US" smtClean="0"/>
              <a:t>Heterotrophs</a:t>
            </a:r>
          </a:p>
          <a:p>
            <a:pPr eaLnBrk="1" hangingPunct="1"/>
            <a:r>
              <a:rPr lang="en-US" smtClean="0"/>
              <a:t>Reproduce sexually and asexually</a:t>
            </a:r>
          </a:p>
        </p:txBody>
      </p:sp>
      <p:pic>
        <p:nvPicPr>
          <p:cNvPr id="78852" name="Picture 5" descr="http://www.myteacherpages.com/webpages/MrsThonus/photos/154182/african%20animal%20coll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143000"/>
            <a:ext cx="472440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Non Vascular Plants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648200" cy="5257800"/>
          </a:xfrm>
        </p:spPr>
        <p:txBody>
          <a:bodyPr/>
          <a:lstStyle/>
          <a:p>
            <a:pPr eaLnBrk="1" hangingPunct="1"/>
            <a:r>
              <a:rPr lang="en-US" smtClean="0"/>
              <a:t>Also called Bryophytes</a:t>
            </a:r>
          </a:p>
          <a:p>
            <a:pPr eaLnBrk="1" hangingPunct="1"/>
            <a:r>
              <a:rPr lang="en-US" smtClean="0"/>
              <a:t>No true roots or vascular tissue causing them to be small in size</a:t>
            </a:r>
          </a:p>
          <a:p>
            <a:pPr eaLnBrk="1" hangingPunct="1"/>
            <a:r>
              <a:rPr lang="en-US" smtClean="0"/>
              <a:t>Must live in moist environments</a:t>
            </a:r>
          </a:p>
          <a:p>
            <a:pPr eaLnBrk="1" hangingPunct="1"/>
            <a:r>
              <a:rPr lang="en-US" smtClean="0"/>
              <a:t>Reproduce with spores</a:t>
            </a:r>
          </a:p>
        </p:txBody>
      </p:sp>
      <p:pic>
        <p:nvPicPr>
          <p:cNvPr id="79876" name="Picture 5" descr="http://www.kingsnake.com/westindian/hepaticopsid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828800"/>
            <a:ext cx="37433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7" name="TextBox 5"/>
          <p:cNvSpPr txBox="1">
            <a:spLocks noChangeArrowheads="1"/>
          </p:cNvSpPr>
          <p:nvPr/>
        </p:nvSpPr>
        <p:spPr bwMode="auto">
          <a:xfrm>
            <a:off x="4724400" y="5638800"/>
            <a:ext cx="3948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Ex. Mosses, liverworts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Gymnosperms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/>
          <a:lstStyle/>
          <a:p>
            <a:pPr eaLnBrk="1" hangingPunct="1"/>
            <a:r>
              <a:rPr lang="en-US" smtClean="0"/>
              <a:t>Non-flowering vascular plants</a:t>
            </a:r>
          </a:p>
          <a:p>
            <a:pPr eaLnBrk="1" hangingPunct="1"/>
            <a:r>
              <a:rPr lang="en-US" smtClean="0"/>
              <a:t>Reproduce with </a:t>
            </a:r>
          </a:p>
          <a:p>
            <a:pPr eaLnBrk="1" hangingPunct="1">
              <a:buFontTx/>
              <a:buNone/>
            </a:pPr>
            <a:r>
              <a:rPr lang="en-US" smtClean="0"/>
              <a:t>   cones that contain seeds</a:t>
            </a:r>
          </a:p>
          <a:p>
            <a:pPr eaLnBrk="1" hangingPunct="1"/>
            <a:r>
              <a:rPr lang="en-US" smtClean="0"/>
              <a:t>Ex. Conifers (pine trees)</a:t>
            </a:r>
          </a:p>
          <a:p>
            <a:pPr eaLnBrk="1" hangingPunct="1"/>
            <a:endParaRPr lang="en-US" smtClean="0"/>
          </a:p>
        </p:txBody>
      </p:sp>
      <p:pic>
        <p:nvPicPr>
          <p:cNvPr id="80900" name="Picture 5" descr="http://www.bigtimbercreek.org/Va._Pine_C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133600"/>
            <a:ext cx="41148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Angiosperms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pPr eaLnBrk="1" hangingPunct="1"/>
            <a:r>
              <a:rPr lang="en-US" smtClean="0"/>
              <a:t>Flowering vascular plants</a:t>
            </a:r>
          </a:p>
          <a:p>
            <a:pPr eaLnBrk="1" hangingPunct="1"/>
            <a:r>
              <a:rPr lang="en-US" smtClean="0"/>
              <a:t>Flower is main reproductive organ </a:t>
            </a:r>
          </a:p>
          <a:p>
            <a:pPr eaLnBrk="1" hangingPunct="1"/>
            <a:r>
              <a:rPr lang="en-US" smtClean="0"/>
              <a:t>Seeds are enclosed within a fruit</a:t>
            </a:r>
          </a:p>
          <a:p>
            <a:pPr eaLnBrk="1" hangingPunct="1"/>
            <a:r>
              <a:rPr lang="en-US" smtClean="0"/>
              <a:t>Ex. Deciduous plants</a:t>
            </a:r>
          </a:p>
          <a:p>
            <a:pPr eaLnBrk="1" hangingPunct="1"/>
            <a:endParaRPr lang="en-US" smtClean="0"/>
          </a:p>
        </p:txBody>
      </p:sp>
      <p:pic>
        <p:nvPicPr>
          <p:cNvPr id="81924" name="Picture 5" descr="http://upload.wikimedia.org/wikipedia/commons/f/f6/Lemon_8FruitAndFlower_w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447800"/>
            <a:ext cx="4179888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0"/>
            <a:ext cx="2133600" cy="1143000"/>
          </a:xfrm>
        </p:spPr>
        <p:txBody>
          <a:bodyPr/>
          <a:lstStyle/>
          <a:p>
            <a:pPr eaLnBrk="1" hangingPunct="1"/>
            <a:r>
              <a:rPr lang="en-US" smtClean="0"/>
              <a:t>Cells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762000"/>
            <a:ext cx="4038600" cy="3733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Prokaryotes</a:t>
            </a:r>
          </a:p>
          <a:p>
            <a:pPr eaLnBrk="1" hangingPunct="1"/>
            <a:r>
              <a:rPr lang="en-US" sz="2400" smtClean="0"/>
              <a:t>Simple, no membrane bound organelles</a:t>
            </a:r>
          </a:p>
          <a:p>
            <a:pPr eaLnBrk="1" hangingPunct="1"/>
            <a:r>
              <a:rPr lang="en-US" sz="2400" smtClean="0"/>
              <a:t>Bacteria only</a:t>
            </a:r>
          </a:p>
          <a:p>
            <a:pPr eaLnBrk="1" hangingPunct="1"/>
            <a:r>
              <a:rPr lang="en-US" sz="2400" smtClean="0"/>
              <a:t>One circular chromosome</a:t>
            </a:r>
          </a:p>
          <a:p>
            <a:pPr eaLnBrk="1" hangingPunct="1"/>
            <a:r>
              <a:rPr lang="en-US" sz="2400" smtClean="0"/>
              <a:t>Includes: chromosome, ribosomes, and plasma membrane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3810000"/>
            <a:ext cx="4038600" cy="304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Eukaryotes</a:t>
            </a:r>
          </a:p>
          <a:p>
            <a:pPr eaLnBrk="1" hangingPunct="1"/>
            <a:r>
              <a:rPr lang="en-US" sz="2400" smtClean="0"/>
              <a:t>Membrane bound organelles </a:t>
            </a:r>
          </a:p>
          <a:p>
            <a:pPr eaLnBrk="1" hangingPunct="1"/>
            <a:r>
              <a:rPr lang="en-US" sz="2400" smtClean="0"/>
              <a:t>Plants and Animals</a:t>
            </a:r>
          </a:p>
          <a:p>
            <a:pPr eaLnBrk="1" hangingPunct="1"/>
            <a:r>
              <a:rPr lang="en-US" sz="2400" smtClean="0"/>
              <a:t>True nucleus containing chromosomes</a:t>
            </a:r>
          </a:p>
        </p:txBody>
      </p:sp>
      <p:pic>
        <p:nvPicPr>
          <p:cNvPr id="9221" name="Picture 6" descr="http://upload.wikimedia.org/wikipedia/commons/thumb/9/99/Prokaryote_cell_diagram.svg/800px-Prokaryote_cell_diagram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419600"/>
            <a:ext cx="4194175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8" descr="http://www.tpsd.org/ths/sciences/cel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14400"/>
            <a:ext cx="3810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Insects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334000" cy="5334000"/>
          </a:xfrm>
        </p:spPr>
        <p:txBody>
          <a:bodyPr/>
          <a:lstStyle/>
          <a:p>
            <a:pPr eaLnBrk="1" hangingPunct="1"/>
            <a:r>
              <a:rPr lang="en-US" smtClean="0"/>
              <a:t>Transport through open circulatory system</a:t>
            </a:r>
          </a:p>
          <a:p>
            <a:pPr eaLnBrk="1" hangingPunct="1"/>
            <a:r>
              <a:rPr lang="en-US" smtClean="0"/>
              <a:t>Exchange gases through spiracles and tracheal tubes</a:t>
            </a:r>
          </a:p>
          <a:p>
            <a:pPr eaLnBrk="1" hangingPunct="1"/>
            <a:r>
              <a:rPr lang="en-US" smtClean="0"/>
              <a:t>Most reproduce sexually with internal fertilization</a:t>
            </a:r>
          </a:p>
          <a:p>
            <a:pPr eaLnBrk="1" hangingPunct="1"/>
            <a:r>
              <a:rPr lang="en-US" smtClean="0"/>
              <a:t>Develop through metamorphosis 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82948" name="Picture 5" descr="http://www.umd.umich.edu/eic/aquatic_insecta/complete_metamorph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524000"/>
            <a:ext cx="27241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Annelids</a:t>
            </a:r>
            <a:br>
              <a:rPr lang="en-US" smtClean="0"/>
            </a:br>
            <a:r>
              <a:rPr lang="en-US" smtClean="0"/>
              <a:t>(segmented worms)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971800"/>
          </a:xfrm>
        </p:spPr>
        <p:txBody>
          <a:bodyPr/>
          <a:lstStyle/>
          <a:p>
            <a:pPr eaLnBrk="1" hangingPunct="1"/>
            <a:r>
              <a:rPr lang="en-US" smtClean="0"/>
              <a:t>Transport through closed circulatory system</a:t>
            </a:r>
          </a:p>
          <a:p>
            <a:pPr eaLnBrk="1" hangingPunct="1"/>
            <a:r>
              <a:rPr lang="en-US" smtClean="0"/>
              <a:t>Exchange gases through moist skin</a:t>
            </a:r>
          </a:p>
          <a:p>
            <a:pPr eaLnBrk="1" hangingPunct="1"/>
            <a:r>
              <a:rPr lang="en-US" smtClean="0"/>
              <a:t>Reproduce asexually and sexually with internal fertilization</a:t>
            </a:r>
          </a:p>
        </p:txBody>
      </p:sp>
      <p:pic>
        <p:nvPicPr>
          <p:cNvPr id="83972" name="Picture 5" descr="http://static.howstuffworks.com/gif/willow/earthworm-info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91000"/>
            <a:ext cx="44196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Amphibians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6477000" cy="4525963"/>
          </a:xfrm>
        </p:spPr>
        <p:txBody>
          <a:bodyPr/>
          <a:lstStyle/>
          <a:p>
            <a:pPr eaLnBrk="1" hangingPunct="1"/>
            <a:r>
              <a:rPr lang="en-US" smtClean="0"/>
              <a:t>Transport through a closed circulatory system involving a three chambered heart</a:t>
            </a:r>
          </a:p>
          <a:p>
            <a:pPr eaLnBrk="1" hangingPunct="1"/>
            <a:r>
              <a:rPr lang="en-US" smtClean="0"/>
              <a:t>Gas exchange in young with gills, adults lungs and moist skin</a:t>
            </a:r>
          </a:p>
          <a:p>
            <a:pPr eaLnBrk="1" hangingPunct="1"/>
            <a:r>
              <a:rPr lang="en-US" smtClean="0"/>
              <a:t>Reproduce sexually with external fertilization</a:t>
            </a:r>
          </a:p>
          <a:p>
            <a:pPr eaLnBrk="1" hangingPunct="1"/>
            <a:r>
              <a:rPr lang="en-US" smtClean="0"/>
              <a:t>Develop through metamorphosis</a:t>
            </a:r>
          </a:p>
        </p:txBody>
      </p:sp>
      <p:pic>
        <p:nvPicPr>
          <p:cNvPr id="84996" name="Picture 5" descr="http://www.dec.ny.gov/images/environmentdec_images/conservationist10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362200"/>
            <a:ext cx="22733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Mammals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Transport though closed circulatory system involving a four chambered heart</a:t>
            </a:r>
          </a:p>
          <a:p>
            <a:pPr eaLnBrk="1" hangingPunct="1"/>
            <a:r>
              <a:rPr lang="en-US" smtClean="0"/>
              <a:t>Gas exchange through lungs</a:t>
            </a:r>
          </a:p>
          <a:p>
            <a:pPr eaLnBrk="1" hangingPunct="1"/>
            <a:r>
              <a:rPr lang="en-US" smtClean="0"/>
              <a:t>Reproduce sexually with internal fertilization</a:t>
            </a:r>
          </a:p>
          <a:p>
            <a:pPr eaLnBrk="1" hangingPunct="1"/>
            <a:r>
              <a:rPr lang="en-US" smtClean="0"/>
              <a:t>Young develop in a uterus and exchange nutrients and oxygen through the placenta (placental mammals)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Viruses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800"/>
          </a:xfrm>
        </p:spPr>
        <p:txBody>
          <a:bodyPr/>
          <a:lstStyle/>
          <a:p>
            <a:pPr eaLnBrk="1" hangingPunct="1"/>
            <a:r>
              <a:rPr lang="en-US" smtClean="0"/>
              <a:t>Not considered living things</a:t>
            </a:r>
          </a:p>
          <a:p>
            <a:pPr eaLnBrk="1" hangingPunct="1"/>
            <a:r>
              <a:rPr lang="en-US" smtClean="0"/>
              <a:t>Pathogens that can mutate to resist vaccines</a:t>
            </a:r>
          </a:p>
          <a:p>
            <a:pPr eaLnBrk="1" hangingPunct="1"/>
            <a:r>
              <a:rPr lang="en-US" smtClean="0"/>
              <a:t>Ex. HIV, Influenza, </a:t>
            </a:r>
          </a:p>
          <a:p>
            <a:pPr eaLnBrk="1" hangingPunct="1">
              <a:buFontTx/>
              <a:buNone/>
            </a:pPr>
            <a:r>
              <a:rPr lang="en-US" smtClean="0"/>
              <a:t>   Smallpox</a:t>
            </a:r>
          </a:p>
        </p:txBody>
      </p:sp>
      <p:pic>
        <p:nvPicPr>
          <p:cNvPr id="87044" name="Picture 5" descr="http://img.sparknotes.com/figures/2/285caff64361a769a0850014b87c228c/structur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819400"/>
            <a:ext cx="30861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Genetic Disorders and the Environment</a:t>
            </a:r>
          </a:p>
        </p:txBody>
      </p:sp>
      <p:sp>
        <p:nvSpPr>
          <p:cNvPr id="88067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352800"/>
          </a:xfrm>
        </p:spPr>
        <p:txBody>
          <a:bodyPr/>
          <a:lstStyle/>
          <a:p>
            <a:pPr eaLnBrk="1" hangingPunct="1"/>
            <a:r>
              <a:rPr lang="en-US" smtClean="0"/>
              <a:t>Many diseases have both genetic and environmental factors</a:t>
            </a:r>
          </a:p>
          <a:p>
            <a:pPr eaLnBrk="1" hangingPunct="1"/>
            <a:r>
              <a:rPr lang="en-US" smtClean="0"/>
              <a:t>Ex. Cancer, diabetes, PKU</a:t>
            </a:r>
          </a:p>
        </p:txBody>
      </p:sp>
      <p:pic>
        <p:nvPicPr>
          <p:cNvPr id="88068" name="Picture 6" descr="http://www.topnews.in/health/files/smoking-cigarett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52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8" descr="http://tbn0.google.com/images?q=tbn:ZG6BTO4wLrYkpM:http://i.treehugger.com/files/co2footprint-hamburg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648200"/>
            <a:ext cx="27432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0" name="Picture 10" descr="http://verdavivo.files.wordpress.com/2008/05/su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4343400"/>
            <a:ext cx="30654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Immune Response</a:t>
            </a:r>
          </a:p>
        </p:txBody>
      </p:sp>
      <p:sp>
        <p:nvSpPr>
          <p:cNvPr id="89091" name="Text Placeholder 5"/>
          <p:cNvSpPr>
            <a:spLocks noGrp="1"/>
          </p:cNvSpPr>
          <p:nvPr>
            <p:ph type="body" idx="1"/>
          </p:nvPr>
        </p:nvSpPr>
        <p:spPr>
          <a:xfrm>
            <a:off x="533400" y="1143000"/>
            <a:ext cx="2057400" cy="639763"/>
          </a:xfrm>
        </p:spPr>
        <p:txBody>
          <a:bodyPr/>
          <a:lstStyle/>
          <a:p>
            <a:pPr algn="ctr" eaLnBrk="1" hangingPunct="1"/>
            <a:r>
              <a:rPr lang="en-US" smtClean="0"/>
              <a:t>B-cells</a:t>
            </a:r>
          </a:p>
        </p:txBody>
      </p:sp>
      <p:sp>
        <p:nvSpPr>
          <p:cNvPr id="89092" name="Content Placeholder 6"/>
          <p:cNvSpPr>
            <a:spLocks noGrp="1"/>
          </p:cNvSpPr>
          <p:nvPr>
            <p:ph sz="half" idx="2"/>
          </p:nvPr>
        </p:nvSpPr>
        <p:spPr>
          <a:xfrm>
            <a:off x="228600" y="1981200"/>
            <a:ext cx="2667000" cy="3810000"/>
          </a:xfrm>
        </p:spPr>
        <p:txBody>
          <a:bodyPr/>
          <a:lstStyle/>
          <a:p>
            <a:pPr eaLnBrk="1" hangingPunct="1"/>
            <a:r>
              <a:rPr lang="en-US" smtClean="0"/>
              <a:t>Fight antigens in body fluids</a:t>
            </a:r>
          </a:p>
          <a:p>
            <a:pPr eaLnBrk="1" hangingPunct="1"/>
            <a:r>
              <a:rPr lang="en-US" smtClean="0"/>
              <a:t>B-cells make antibodies </a:t>
            </a:r>
          </a:p>
          <a:p>
            <a:pPr eaLnBrk="1" hangingPunct="1"/>
            <a:r>
              <a:rPr lang="en-US" smtClean="0"/>
              <a:t>Make memory cells after exposure to antigen</a:t>
            </a:r>
          </a:p>
        </p:txBody>
      </p:sp>
      <p:sp>
        <p:nvSpPr>
          <p:cNvPr id="89093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705600" y="1066800"/>
            <a:ext cx="2057400" cy="639763"/>
          </a:xfrm>
        </p:spPr>
        <p:txBody>
          <a:bodyPr/>
          <a:lstStyle/>
          <a:p>
            <a:pPr algn="ctr" eaLnBrk="1" hangingPunct="1"/>
            <a:r>
              <a:rPr lang="en-US" smtClean="0"/>
              <a:t>T-cells</a:t>
            </a:r>
          </a:p>
        </p:txBody>
      </p:sp>
      <p:sp>
        <p:nvSpPr>
          <p:cNvPr id="89094" name="Content Placeholder 8"/>
          <p:cNvSpPr>
            <a:spLocks noGrp="1"/>
          </p:cNvSpPr>
          <p:nvPr>
            <p:ph sz="quarter" idx="4"/>
          </p:nvPr>
        </p:nvSpPr>
        <p:spPr>
          <a:xfrm>
            <a:off x="6324600" y="1905000"/>
            <a:ext cx="2819400" cy="4343400"/>
          </a:xfrm>
        </p:spPr>
        <p:txBody>
          <a:bodyPr/>
          <a:lstStyle/>
          <a:p>
            <a:pPr eaLnBrk="1" hangingPunct="1"/>
            <a:r>
              <a:rPr lang="en-US" smtClean="0"/>
              <a:t>Fight pathogens inside living cells</a:t>
            </a:r>
          </a:p>
          <a:p>
            <a:pPr eaLnBrk="1" hangingPunct="1"/>
            <a:r>
              <a:rPr lang="en-US" smtClean="0"/>
              <a:t>May help B-cells to make antibodies</a:t>
            </a:r>
          </a:p>
          <a:p>
            <a:pPr eaLnBrk="1" hangingPunct="1"/>
            <a:r>
              <a:rPr lang="en-US" smtClean="0"/>
              <a:t>Make memory cells after exposure to pathogen</a:t>
            </a:r>
          </a:p>
        </p:txBody>
      </p:sp>
      <p:pic>
        <p:nvPicPr>
          <p:cNvPr id="89095" name="Picture 8" descr="http://www.phschool.com/atschool/science_activity_library/images/immune_respon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371600"/>
            <a:ext cx="299085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Immunity</a:t>
            </a:r>
          </a:p>
        </p:txBody>
      </p:sp>
      <p:sp>
        <p:nvSpPr>
          <p:cNvPr id="9011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Passive Immunity</a:t>
            </a:r>
          </a:p>
        </p:txBody>
      </p:sp>
      <p:sp>
        <p:nvSpPr>
          <p:cNvPr id="9011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Antibodies are introduced into the body </a:t>
            </a:r>
          </a:p>
          <a:p>
            <a:pPr eaLnBrk="1" hangingPunct="1"/>
            <a:r>
              <a:rPr lang="en-US" smtClean="0"/>
              <a:t>Short term</a:t>
            </a:r>
          </a:p>
          <a:p>
            <a:pPr eaLnBrk="1" hangingPunct="1"/>
            <a:r>
              <a:rPr lang="en-US" smtClean="0"/>
              <a:t>Such as mother transfers antibodies to infant through breast feeding</a:t>
            </a:r>
          </a:p>
        </p:txBody>
      </p:sp>
      <p:sp>
        <p:nvSpPr>
          <p:cNvPr id="9011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Active Immunity</a:t>
            </a:r>
          </a:p>
        </p:txBody>
      </p:sp>
      <p:sp>
        <p:nvSpPr>
          <p:cNvPr id="9011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Antibodies are acquired when an immune response is activated in the body</a:t>
            </a:r>
          </a:p>
          <a:p>
            <a:pPr eaLnBrk="1" hangingPunct="1"/>
            <a:r>
              <a:rPr lang="en-US" smtClean="0"/>
              <a:t>Long term</a:t>
            </a:r>
          </a:p>
          <a:p>
            <a:pPr eaLnBrk="1" hangingPunct="1"/>
            <a:r>
              <a:rPr lang="en-US" smtClean="0"/>
              <a:t>Ex. Vaccines are weak/dead antigens that are introduced to the body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Parasites</a:t>
            </a:r>
          </a:p>
        </p:txBody>
      </p:sp>
      <p:sp>
        <p:nvSpPr>
          <p:cNvPr id="91139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/>
          <a:p>
            <a:pPr eaLnBrk="1" hangingPunct="1"/>
            <a:r>
              <a:rPr lang="en-US" smtClean="0"/>
              <a:t>Lives on or within a host</a:t>
            </a:r>
          </a:p>
          <a:p>
            <a:pPr eaLnBrk="1" hangingPunct="1"/>
            <a:r>
              <a:rPr lang="en-US" smtClean="0"/>
              <a:t>Benefits while causing harm to the host</a:t>
            </a:r>
          </a:p>
          <a:p>
            <a:pPr eaLnBrk="1" hangingPunct="1"/>
            <a:r>
              <a:rPr lang="en-US" smtClean="0"/>
              <a:t>Ex. Plasmodium causes malaria (genetic influence- carriers of sickle cell are resistant to malaria)</a:t>
            </a:r>
          </a:p>
        </p:txBody>
      </p:sp>
      <p:pic>
        <p:nvPicPr>
          <p:cNvPr id="91140" name="Picture 6" descr="http://www.fda.gov/cber/blood/malaria071206sk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47800"/>
            <a:ext cx="3598863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Toxins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4038600" cy="4525963"/>
          </a:xfrm>
        </p:spPr>
        <p:txBody>
          <a:bodyPr/>
          <a:lstStyle/>
          <a:p>
            <a:pPr eaLnBrk="1" hangingPunct="1"/>
            <a:r>
              <a:rPr lang="en-US" smtClean="0"/>
              <a:t>Chemical that causes harm to the body</a:t>
            </a:r>
          </a:p>
          <a:p>
            <a:pPr eaLnBrk="1" hangingPunct="1"/>
            <a:r>
              <a:rPr lang="en-US" smtClean="0"/>
              <a:t>Can be man-made or produced by microorganisms</a:t>
            </a:r>
          </a:p>
          <a:p>
            <a:pPr eaLnBrk="1" hangingPunct="1"/>
            <a:r>
              <a:rPr lang="en-US" smtClean="0"/>
              <a:t>Ex. Mercury and Lead</a:t>
            </a:r>
          </a:p>
        </p:txBody>
      </p:sp>
      <p:pic>
        <p:nvPicPr>
          <p:cNvPr id="92164" name="Picture 6" descr="http://img.photobucket.com/albums/v259/paularubia/LiveJournal/poison_sig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57400"/>
            <a:ext cx="38100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Nucleus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524000"/>
          </a:xfrm>
        </p:spPr>
        <p:txBody>
          <a:bodyPr/>
          <a:lstStyle/>
          <a:p>
            <a:pPr eaLnBrk="1" hangingPunct="1"/>
            <a:r>
              <a:rPr lang="en-US" smtClean="0"/>
              <a:t>“Control Center”</a:t>
            </a:r>
          </a:p>
          <a:p>
            <a:pPr eaLnBrk="1" hangingPunct="1"/>
            <a:r>
              <a:rPr lang="en-US" smtClean="0"/>
              <a:t>Contains chromosomes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10244" name="Picture 5" descr="http://library.thinkquest.org/06aug/01942/plcells/thinkquest/nucle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124200"/>
            <a:ext cx="4343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Ecosystems</a:t>
            </a:r>
          </a:p>
        </p:txBody>
      </p:sp>
      <p:sp>
        <p:nvSpPr>
          <p:cNvPr id="9318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pPr eaLnBrk="1" hangingPunct="1"/>
            <a:r>
              <a:rPr lang="en-US" smtClean="0"/>
              <a:t>Collection of abiotic (nonlivng) and biotic (living) factors in an area</a:t>
            </a:r>
          </a:p>
          <a:p>
            <a:pPr eaLnBrk="1" hangingPunct="1"/>
            <a:r>
              <a:rPr lang="en-US" smtClean="0"/>
              <a:t>Together they influence growth, survival, and productivity of an organism</a:t>
            </a:r>
          </a:p>
          <a:p>
            <a:pPr eaLnBrk="1" hangingPunct="1"/>
            <a:endParaRPr lang="en-US" smtClean="0"/>
          </a:p>
        </p:txBody>
      </p:sp>
      <p:pic>
        <p:nvPicPr>
          <p:cNvPr id="93188" name="Picture 6" descr="http://www.cas.muohio.edu/scienceforohio/Wetlands/images/wetland.jpg"/>
          <p:cNvPicPr>
            <a:picLocks noChangeAspect="1" noChangeArrowheads="1"/>
          </p:cNvPicPr>
          <p:nvPr/>
        </p:nvPicPr>
        <p:blipFill>
          <a:blip r:embed="rId2" cstate="print"/>
          <a:srcRect l="6038" b="9744"/>
          <a:stretch>
            <a:fillRect/>
          </a:stretch>
        </p:blipFill>
        <p:spPr bwMode="auto">
          <a:xfrm>
            <a:off x="4038600" y="1447800"/>
            <a:ext cx="4876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Symbiotic Relationships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pPr eaLnBrk="1" hangingPunct="1"/>
            <a:r>
              <a:rPr lang="en-US" smtClean="0"/>
              <a:t>Relationship between two organisms in which one benefits</a:t>
            </a:r>
          </a:p>
          <a:p>
            <a:pPr eaLnBrk="1" hangingPunct="1"/>
            <a:r>
              <a:rPr lang="en-US" smtClean="0"/>
              <a:t>Types:</a:t>
            </a:r>
          </a:p>
          <a:p>
            <a:pPr lvl="1" eaLnBrk="1" hangingPunct="1"/>
            <a:r>
              <a:rPr lang="en-US" smtClean="0"/>
              <a:t>Mutualism (+,+)</a:t>
            </a:r>
          </a:p>
          <a:p>
            <a:pPr lvl="1" eaLnBrk="1" hangingPunct="1"/>
            <a:r>
              <a:rPr lang="en-US" smtClean="0"/>
              <a:t>Parasitism (+,-)</a:t>
            </a:r>
          </a:p>
          <a:p>
            <a:pPr lvl="1" eaLnBrk="1" hangingPunct="1"/>
            <a:r>
              <a:rPr lang="en-US" smtClean="0"/>
              <a:t>Commensalism (+, o)</a:t>
            </a:r>
          </a:p>
        </p:txBody>
      </p:sp>
      <p:pic>
        <p:nvPicPr>
          <p:cNvPr id="94212" name="Picture 6" descr="http://www.agr.state.il.us/programs/bees/images/bee_with_fl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143000"/>
            <a:ext cx="34829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3" name="Picture 8" descr="http://politicsoffthegrid.files.wordpress.com/2007/08/deer-ti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971800"/>
            <a:ext cx="259080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4" name="Picture 10" descr="http://scitec.uwichill.edu.bb/bcs/courses/Biology/BL14A/Images/rhinoegr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191000"/>
            <a:ext cx="2667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Predation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752600"/>
          </a:xfrm>
        </p:spPr>
        <p:txBody>
          <a:bodyPr/>
          <a:lstStyle/>
          <a:p>
            <a:pPr eaLnBrk="1" hangingPunct="1"/>
            <a:r>
              <a:rPr lang="en-US" smtClean="0"/>
              <a:t>Predator eats prey</a:t>
            </a:r>
          </a:p>
          <a:p>
            <a:pPr eaLnBrk="1" hangingPunct="1"/>
            <a:r>
              <a:rPr lang="en-US" smtClean="0"/>
              <a:t>Evolve in response to one another</a:t>
            </a:r>
          </a:p>
        </p:txBody>
      </p:sp>
      <p:pic>
        <p:nvPicPr>
          <p:cNvPr id="95236" name="Picture 8" descr="http://bp2.blogger.com/_NfIGV0h1wfI/Rx1Hr3r4duI/AAAAAAAAABc/39opqh_TLTQ/s400/Fox_with_animal_in_mouth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828800"/>
            <a:ext cx="38100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7" name="Picture 10" descr="http://upload.wikimedia.org/wikipedia/commons/a/aa/Volterra_lotka_dynamic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962400"/>
            <a:ext cx="4572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Carrying Capacity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Maximum number of individuals that an ecosystem can support</a:t>
            </a:r>
          </a:p>
          <a:p>
            <a:pPr eaLnBrk="1" hangingPunct="1"/>
            <a:r>
              <a:rPr lang="en-US" smtClean="0"/>
              <a:t>Limiting factors:</a:t>
            </a:r>
          </a:p>
          <a:p>
            <a:pPr lvl="1" eaLnBrk="1" hangingPunct="1"/>
            <a:r>
              <a:rPr lang="en-US" smtClean="0"/>
              <a:t>Food availability</a:t>
            </a:r>
          </a:p>
          <a:p>
            <a:pPr lvl="1" eaLnBrk="1" hangingPunct="1"/>
            <a:r>
              <a:rPr lang="en-US" smtClean="0"/>
              <a:t>Competition</a:t>
            </a:r>
          </a:p>
          <a:p>
            <a:pPr lvl="1" eaLnBrk="1" hangingPunct="1"/>
            <a:r>
              <a:rPr lang="en-US" smtClean="0"/>
              <a:t>Disease</a:t>
            </a:r>
          </a:p>
          <a:p>
            <a:pPr lvl="1" eaLnBrk="1" hangingPunct="1"/>
            <a:r>
              <a:rPr lang="en-US" smtClean="0"/>
              <a:t>Predation</a:t>
            </a:r>
          </a:p>
          <a:p>
            <a:pPr lvl="1" eaLnBrk="1" hangingPunct="1"/>
            <a:r>
              <a:rPr lang="en-US" smtClean="0"/>
              <a:t>Natural Disasters</a:t>
            </a:r>
          </a:p>
        </p:txBody>
      </p:sp>
      <p:pic>
        <p:nvPicPr>
          <p:cNvPr id="96260" name="Picture 6" descr="http://www.algebralab.org/img/cb07ae0c-5106-416c-8407-38da526923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828800"/>
            <a:ext cx="39909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Carbon Cycle</a:t>
            </a:r>
          </a:p>
        </p:txBody>
      </p:sp>
      <p:pic>
        <p:nvPicPr>
          <p:cNvPr id="97283" name="Picture 6" descr="Carbon 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7239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Trophic Levels    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Steps in a food chain/web</a:t>
            </a:r>
          </a:p>
          <a:p>
            <a:pPr eaLnBrk="1" hangingPunct="1"/>
            <a:r>
              <a:rPr lang="en-US" smtClean="0"/>
              <a:t>Energy passes from one organism to another</a:t>
            </a:r>
          </a:p>
          <a:p>
            <a:pPr eaLnBrk="1" hangingPunct="1"/>
            <a:r>
              <a:rPr lang="en-US" smtClean="0"/>
              <a:t>About 10% of the energy at one level passes to the next</a:t>
            </a:r>
          </a:p>
        </p:txBody>
      </p:sp>
      <p:pic>
        <p:nvPicPr>
          <p:cNvPr id="98308" name="Picture 8" descr="http://www.arcytech.org/java/population/images/pyramid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371600"/>
            <a:ext cx="44767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Human Population</a:t>
            </a:r>
          </a:p>
        </p:txBody>
      </p:sp>
      <p:sp>
        <p:nvSpPr>
          <p:cNvPr id="9933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019800" cy="609600"/>
          </a:xfrm>
        </p:spPr>
        <p:txBody>
          <a:bodyPr/>
          <a:lstStyle/>
          <a:p>
            <a:pPr eaLnBrk="1" hangingPunct="1"/>
            <a:r>
              <a:rPr lang="en-US" smtClean="0"/>
              <a:t>Growth= birth rate-death rate</a:t>
            </a:r>
          </a:p>
          <a:p>
            <a:pPr eaLnBrk="1" hangingPunct="1"/>
            <a:endParaRPr lang="en-US" smtClean="0"/>
          </a:p>
        </p:txBody>
      </p:sp>
      <p:pic>
        <p:nvPicPr>
          <p:cNvPr id="99332" name="Picture 5" descr="http://qualicuminstitute.ca/images/graph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209800"/>
            <a:ext cx="37814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3" name="Picture 7" descr="http://users.rcn.com/jkimball.ma.ultranet/BiologyPages/F/France_India7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00400"/>
            <a:ext cx="43434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Human Impacts</a:t>
            </a:r>
          </a:p>
        </p:txBody>
      </p:sp>
      <p:sp>
        <p:nvSpPr>
          <p:cNvPr id="10035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3"/>
          </a:xfrm>
        </p:spPr>
        <p:txBody>
          <a:bodyPr/>
          <a:lstStyle/>
          <a:p>
            <a:pPr algn="ctr" eaLnBrk="1" hangingPunct="1"/>
            <a:r>
              <a:rPr lang="en-US" smtClean="0"/>
              <a:t>Positive</a:t>
            </a:r>
          </a:p>
        </p:txBody>
      </p:sp>
      <p:sp>
        <p:nvSpPr>
          <p:cNvPr id="10035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40188" cy="1939925"/>
          </a:xfrm>
        </p:spPr>
        <p:txBody>
          <a:bodyPr/>
          <a:lstStyle/>
          <a:p>
            <a:pPr eaLnBrk="1" hangingPunct="1"/>
            <a:r>
              <a:rPr lang="en-US" smtClean="0"/>
              <a:t>Reforestation</a:t>
            </a:r>
          </a:p>
          <a:p>
            <a:pPr eaLnBrk="1" hangingPunct="1"/>
            <a:r>
              <a:rPr lang="en-US" smtClean="0"/>
              <a:t>Cover Cropping</a:t>
            </a:r>
          </a:p>
          <a:p>
            <a:pPr eaLnBrk="1" hangingPunct="1"/>
            <a:r>
              <a:rPr lang="en-US" smtClean="0"/>
              <a:t>Recycling</a:t>
            </a:r>
          </a:p>
          <a:p>
            <a:pPr eaLnBrk="1" hangingPunct="1"/>
            <a:r>
              <a:rPr lang="en-US" smtClean="0"/>
              <a:t>Sustainable practice</a:t>
            </a:r>
          </a:p>
        </p:txBody>
      </p:sp>
      <p:sp>
        <p:nvSpPr>
          <p:cNvPr id="10035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1219200"/>
            <a:ext cx="4041775" cy="639763"/>
          </a:xfrm>
        </p:spPr>
        <p:txBody>
          <a:bodyPr/>
          <a:lstStyle/>
          <a:p>
            <a:pPr algn="ctr" eaLnBrk="1" hangingPunct="1"/>
            <a:r>
              <a:rPr lang="en-US" smtClean="0"/>
              <a:t>Negative</a:t>
            </a:r>
          </a:p>
        </p:txBody>
      </p:sp>
      <p:sp>
        <p:nvSpPr>
          <p:cNvPr id="100358" name="Content Placeholder 7"/>
          <p:cNvSpPr>
            <a:spLocks noGrp="1"/>
          </p:cNvSpPr>
          <p:nvPr>
            <p:ph sz="quarter" idx="4"/>
          </p:nvPr>
        </p:nvSpPr>
        <p:spPr>
          <a:xfrm>
            <a:off x="4572000" y="1905000"/>
            <a:ext cx="4041775" cy="2778125"/>
          </a:xfrm>
        </p:spPr>
        <p:txBody>
          <a:bodyPr/>
          <a:lstStyle/>
          <a:p>
            <a:pPr eaLnBrk="1" hangingPunct="1"/>
            <a:r>
              <a:rPr lang="en-US" smtClean="0"/>
              <a:t>Acid Rain</a:t>
            </a:r>
          </a:p>
          <a:p>
            <a:pPr eaLnBrk="1" hangingPunct="1"/>
            <a:r>
              <a:rPr lang="en-US" smtClean="0"/>
              <a:t>Deforestation</a:t>
            </a:r>
          </a:p>
          <a:p>
            <a:pPr eaLnBrk="1" hangingPunct="1"/>
            <a:r>
              <a:rPr lang="en-US" smtClean="0"/>
              <a:t>Habitat Destruction</a:t>
            </a:r>
          </a:p>
          <a:p>
            <a:pPr eaLnBrk="1" hangingPunct="1"/>
            <a:r>
              <a:rPr lang="en-US" smtClean="0"/>
              <a:t>Invasive Species</a:t>
            </a:r>
          </a:p>
          <a:p>
            <a:pPr eaLnBrk="1" hangingPunct="1"/>
            <a:r>
              <a:rPr lang="en-US" smtClean="0"/>
              <a:t>Ozone depletion from the release of CFCs</a:t>
            </a:r>
          </a:p>
        </p:txBody>
      </p:sp>
      <p:pic>
        <p:nvPicPr>
          <p:cNvPr id="100359" name="Picture 8" descr="http://www.nickbuxton.info/photos/beni/defores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572000"/>
            <a:ext cx="25273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0" name="Picture 10" descr="http://www.genosplace.org/Sharm%20el%20Sheikh/lion-fish-big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876800"/>
            <a:ext cx="26289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1" name="Picture 12" descr="http://tbn0.google.com/images?q=tbn:F-OVF47HJkoreM:http://static.howstuffworks.com/gif/ozone-layer-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4114800"/>
            <a:ext cx="20955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Global Warming</a:t>
            </a:r>
          </a:p>
        </p:txBody>
      </p:sp>
      <p:sp>
        <p:nvSpPr>
          <p:cNvPr id="101379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3733800"/>
          </a:xfrm>
        </p:spPr>
        <p:txBody>
          <a:bodyPr/>
          <a:lstStyle/>
          <a:p>
            <a:pPr eaLnBrk="1" hangingPunct="1"/>
            <a:r>
              <a:rPr lang="en-US" smtClean="0"/>
              <a:t>Increase in the average temperature of the earth</a:t>
            </a:r>
          </a:p>
          <a:p>
            <a:pPr eaLnBrk="1" hangingPunct="1"/>
            <a:r>
              <a:rPr lang="en-US" smtClean="0"/>
              <a:t>Caused by the release of too much CO</a:t>
            </a:r>
            <a:r>
              <a:rPr lang="en-US" sz="2400" smtClean="0"/>
              <a:t>2</a:t>
            </a:r>
            <a:r>
              <a:rPr lang="en-US" smtClean="0"/>
              <a:t> into the atmosphere which amplifies the greenhouse effect</a:t>
            </a:r>
          </a:p>
          <a:p>
            <a:pPr eaLnBrk="1" hangingPunct="1"/>
            <a:r>
              <a:rPr lang="en-US" smtClean="0"/>
              <a:t>Burning of fossil fuels, volcanic eruptions</a:t>
            </a:r>
          </a:p>
        </p:txBody>
      </p:sp>
      <p:pic>
        <p:nvPicPr>
          <p:cNvPr id="101380" name="Picture 5" descr="http://www.urbanoptions.org/RenewableEnergy/images/GlobalWarmingAndClimateChang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990600"/>
            <a:ext cx="34290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1" name="Picture 7" descr="http://prairiemusings.com/images/Global-Warming-glaciers-mel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962400"/>
            <a:ext cx="2944813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Bioaccumulation</a:t>
            </a: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>
          <a:xfrm>
            <a:off x="4953000" y="1600200"/>
            <a:ext cx="3733800" cy="4114800"/>
          </a:xfrm>
        </p:spPr>
        <p:txBody>
          <a:bodyPr/>
          <a:lstStyle/>
          <a:p>
            <a:pPr eaLnBrk="1" hangingPunct="1"/>
            <a:r>
              <a:rPr lang="en-US" smtClean="0"/>
              <a:t>An increase in environmental toxins at higher tropic levels</a:t>
            </a:r>
          </a:p>
          <a:p>
            <a:pPr eaLnBrk="1" hangingPunct="1"/>
            <a:r>
              <a:rPr lang="en-US" smtClean="0"/>
              <a:t>Ex. DDT and birds of prey</a:t>
            </a:r>
          </a:p>
        </p:txBody>
      </p:sp>
      <p:pic>
        <p:nvPicPr>
          <p:cNvPr id="102404" name="Picture 5" descr="http://www.ecoinfo.org/env_ind/region/toxin_descript/image/gbhtcdd_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38100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1913</Words>
  <Application>Microsoft Office PowerPoint</Application>
  <PresentationFormat>On-screen Show (4:3)</PresentationFormat>
  <Paragraphs>455</Paragraphs>
  <Slides>102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3" baseType="lpstr">
      <vt:lpstr>Default Design</vt:lpstr>
      <vt:lpstr>Biology EOC Highlight Review</vt:lpstr>
      <vt:lpstr>Organic Compounds</vt:lpstr>
      <vt:lpstr>Carbohydrates</vt:lpstr>
      <vt:lpstr>Lipids</vt:lpstr>
      <vt:lpstr>Nucleic Acids</vt:lpstr>
      <vt:lpstr>Proteins </vt:lpstr>
      <vt:lpstr>Enzymes</vt:lpstr>
      <vt:lpstr>Cells</vt:lpstr>
      <vt:lpstr>Nucleus</vt:lpstr>
      <vt:lpstr>Mitochondria Singular: Mitochondrion</vt:lpstr>
      <vt:lpstr>Chloroplast</vt:lpstr>
      <vt:lpstr>Vacuole</vt:lpstr>
      <vt:lpstr>Ribosomes</vt:lpstr>
      <vt:lpstr>Plasma Membrane aka: Cell Membrane</vt:lpstr>
      <vt:lpstr>Cell Wall</vt:lpstr>
      <vt:lpstr>Eukaryotes</vt:lpstr>
      <vt:lpstr>Cell Organization</vt:lpstr>
      <vt:lpstr>Cell Specialization</vt:lpstr>
      <vt:lpstr>Cell to Cell Communication</vt:lpstr>
      <vt:lpstr>Diffusion</vt:lpstr>
      <vt:lpstr>Osmosis</vt:lpstr>
      <vt:lpstr>Active Transport</vt:lpstr>
      <vt:lpstr>ATP</vt:lpstr>
      <vt:lpstr>Photosynthesis</vt:lpstr>
      <vt:lpstr>Aerobic Respiration</vt:lpstr>
      <vt:lpstr>Anaerobic Respiration aka Fermentation</vt:lpstr>
      <vt:lpstr>Autotroph vs. Heterotroph</vt:lpstr>
      <vt:lpstr>DNA / RNA</vt:lpstr>
      <vt:lpstr>DNA / RNA</vt:lpstr>
      <vt:lpstr>Base Pair Rule</vt:lpstr>
      <vt:lpstr>Replication</vt:lpstr>
      <vt:lpstr>Central Dogma</vt:lpstr>
      <vt:lpstr>Transcription</vt:lpstr>
      <vt:lpstr>Translation</vt:lpstr>
      <vt:lpstr>Codon</vt:lpstr>
      <vt:lpstr>Mutations</vt:lpstr>
      <vt:lpstr>Mitosis</vt:lpstr>
      <vt:lpstr>Cancer</vt:lpstr>
      <vt:lpstr>Meiosis</vt:lpstr>
      <vt:lpstr>Crossing Over </vt:lpstr>
      <vt:lpstr>Nondisjunction</vt:lpstr>
      <vt:lpstr>Asexual vs. Sexual  Reproduction</vt:lpstr>
      <vt:lpstr>Inheritance</vt:lpstr>
      <vt:lpstr>Dominant/Recessive Alleles</vt:lpstr>
      <vt:lpstr>Genotype actual alleles an individual has for a trait</vt:lpstr>
      <vt:lpstr>Phenotype</vt:lpstr>
      <vt:lpstr>Incomplete Dominance</vt:lpstr>
      <vt:lpstr>Codominance</vt:lpstr>
      <vt:lpstr>Polygenic Traits</vt:lpstr>
      <vt:lpstr>Multiple Alleles</vt:lpstr>
      <vt:lpstr>Sex Linked Traits</vt:lpstr>
      <vt:lpstr>Test Cross</vt:lpstr>
      <vt:lpstr>Pedigree</vt:lpstr>
      <vt:lpstr>Karyotype</vt:lpstr>
      <vt:lpstr>Human Genome Project</vt:lpstr>
      <vt:lpstr>Gel Electrophoresis</vt:lpstr>
      <vt:lpstr>Recombinant DNA</vt:lpstr>
      <vt:lpstr>Transgenic Organism</vt:lpstr>
      <vt:lpstr>Clone</vt:lpstr>
      <vt:lpstr>Origin of Life</vt:lpstr>
      <vt:lpstr>Endosymbiotic Theory</vt:lpstr>
      <vt:lpstr>PowerPoint Presentation</vt:lpstr>
      <vt:lpstr>Natural Selection</vt:lpstr>
      <vt:lpstr>Adaptations</vt:lpstr>
      <vt:lpstr>Evidence for Evolution</vt:lpstr>
      <vt:lpstr>Speciation</vt:lpstr>
      <vt:lpstr>Antibiotic and Pesticide Resistance</vt:lpstr>
      <vt:lpstr>Coevolution</vt:lpstr>
      <vt:lpstr>Binomial Nomenclature</vt:lpstr>
      <vt:lpstr>Dichotomous Keys</vt:lpstr>
      <vt:lpstr>Levels of Organization</vt:lpstr>
      <vt:lpstr>Phylogenic tree</vt:lpstr>
      <vt:lpstr>Protists</vt:lpstr>
      <vt:lpstr>Fungi</vt:lpstr>
      <vt:lpstr>Plants</vt:lpstr>
      <vt:lpstr>Animals</vt:lpstr>
      <vt:lpstr>Non Vascular Plants</vt:lpstr>
      <vt:lpstr>Gymnosperms</vt:lpstr>
      <vt:lpstr>Angiosperms</vt:lpstr>
      <vt:lpstr>Insects</vt:lpstr>
      <vt:lpstr>Annelids (segmented worms)</vt:lpstr>
      <vt:lpstr>Amphibians</vt:lpstr>
      <vt:lpstr>Mammals</vt:lpstr>
      <vt:lpstr>Viruses</vt:lpstr>
      <vt:lpstr>Genetic Disorders and the Environment</vt:lpstr>
      <vt:lpstr>Immune Response</vt:lpstr>
      <vt:lpstr>Immunity</vt:lpstr>
      <vt:lpstr>Parasites</vt:lpstr>
      <vt:lpstr>Toxins</vt:lpstr>
      <vt:lpstr>Ecosystems</vt:lpstr>
      <vt:lpstr>Symbiotic Relationships</vt:lpstr>
      <vt:lpstr>Predation</vt:lpstr>
      <vt:lpstr>Carrying Capacity</vt:lpstr>
      <vt:lpstr>Carbon Cycle</vt:lpstr>
      <vt:lpstr>Trophic Levels    </vt:lpstr>
      <vt:lpstr>Human Population</vt:lpstr>
      <vt:lpstr>Human Impacts</vt:lpstr>
      <vt:lpstr>Global Warming</vt:lpstr>
      <vt:lpstr>Bioaccumulation</vt:lpstr>
      <vt:lpstr>Innate Behavior</vt:lpstr>
      <vt:lpstr>Learned Behavior</vt:lpstr>
      <vt:lpstr>Social Behavior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Top 101</dc:title>
  <dc:creator>Leslie</dc:creator>
  <cp:lastModifiedBy>matisoffs</cp:lastModifiedBy>
  <cp:revision>73</cp:revision>
  <dcterms:created xsi:type="dcterms:W3CDTF">2008-08-04T14:57:27Z</dcterms:created>
  <dcterms:modified xsi:type="dcterms:W3CDTF">2014-05-14T12:32:08Z</dcterms:modified>
</cp:coreProperties>
</file>