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8" r:id="rId2"/>
    <p:sldId id="259" r:id="rId3"/>
    <p:sldId id="257" r:id="rId4"/>
    <p:sldId id="261" r:id="rId5"/>
    <p:sldId id="262" r:id="rId6"/>
    <p:sldId id="265" r:id="rId7"/>
    <p:sldId id="266" r:id="rId8"/>
    <p:sldId id="267" r:id="rId9"/>
    <p:sldId id="268" r:id="rId10"/>
    <p:sldId id="269" r:id="rId11"/>
    <p:sldId id="270" r:id="rId12"/>
    <p:sldId id="272" r:id="rId13"/>
    <p:sldId id="273" r:id="rId14"/>
    <p:sldId id="275" r:id="rId15"/>
    <p:sldId id="263" r:id="rId16"/>
    <p:sldId id="277" r:id="rId17"/>
    <p:sldId id="278" r:id="rId18"/>
    <p:sldId id="280" r:id="rId19"/>
    <p:sldId id="281" r:id="rId20"/>
    <p:sldId id="282" r:id="rId21"/>
    <p:sldId id="283" r:id="rId22"/>
    <p:sldId id="284" r:id="rId23"/>
    <p:sldId id="285" r:id="rId24"/>
    <p:sldId id="286" r:id="rId25"/>
    <p:sldId id="287" r:id="rId26"/>
    <p:sldId id="289" r:id="rId27"/>
    <p:sldId id="290" r:id="rId28"/>
    <p:sldId id="291" r:id="rId29"/>
    <p:sldId id="292" r:id="rId30"/>
    <p:sldId id="293" r:id="rId31"/>
    <p:sldId id="294" r:id="rId32"/>
    <p:sldId id="295" r:id="rId33"/>
    <p:sldId id="296" r:id="rId34"/>
    <p:sldId id="297" r:id="rId35"/>
    <p:sldId id="299" r:id="rId36"/>
    <p:sldId id="300"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764"/>
    </p:cViewPr>
  </p:sorterViewPr>
  <p:notesViewPr>
    <p:cSldViewPr>
      <p:cViewPr varScale="1">
        <p:scale>
          <a:sx n="57" d="100"/>
          <a:sy n="57" d="100"/>
        </p:scale>
        <p:origin x="-121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710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710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710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DA969F4-B45B-495A-8F59-8C53940488C0}" type="slidenum">
              <a:rPr lang="en-US"/>
              <a:pPr>
                <a:defRPr/>
              </a:pPr>
              <a:t>‹#›</a:t>
            </a:fld>
            <a:endParaRPr lang="en-US"/>
          </a:p>
        </p:txBody>
      </p:sp>
    </p:spTree>
    <p:extLst>
      <p:ext uri="{BB962C8B-B14F-4D97-AF65-F5344CB8AC3E}">
        <p14:creationId xmlns:p14="http://schemas.microsoft.com/office/powerpoint/2010/main" val="1114315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50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F9338F3-9FD6-4BAE-B80B-809FCE20E8F5}" type="slidenum">
              <a:rPr lang="en-US"/>
              <a:pPr>
                <a:defRPr/>
              </a:pPr>
              <a:t>‹#›</a:t>
            </a:fld>
            <a:endParaRPr lang="en-US"/>
          </a:p>
        </p:txBody>
      </p:sp>
    </p:spTree>
    <p:extLst>
      <p:ext uri="{BB962C8B-B14F-4D97-AF65-F5344CB8AC3E}">
        <p14:creationId xmlns:p14="http://schemas.microsoft.com/office/powerpoint/2010/main" val="850487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3E2AFCAB-C1A7-41FF-A94B-EA3F07D2D45D}" type="slidenum">
              <a:rPr lang="en-US"/>
              <a:pPr/>
              <a:t>1</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3B8D7-99F6-41AC-BB75-59BAC43E75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AB0AAD-C4B8-41A2-83C4-68131B8A52B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67C1B5-820C-4991-BE3A-97F0A59A6FF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F3CE99-7B10-4AC2-8309-9576563A274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035EA0-1FCA-4CCE-9311-4D7DB7BBF1D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586A88-690E-4051-9E59-6BEA14D5C0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1B4FDF-4960-4A2A-8245-3793EA87632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2420AA0-F23B-41A3-9BAD-7CDD98547BD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CDE0184-81ED-4109-B32C-D3506F237A0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11B3D72-63F2-48C9-9A82-3C701CA419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E4DD93-494F-47B9-B2B9-CA62F259B8C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AA072D-575F-489F-8B0F-86684230A9C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70C73EB-517D-4E7A-8E5A-BC766B4DECB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tific Method"/>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126" name="WordArt 6"/>
          <p:cNvSpPr>
            <a:spLocks noChangeArrowheads="1" noChangeShapeType="1" noTextEdit="1"/>
          </p:cNvSpPr>
          <p:nvPr/>
        </p:nvSpPr>
        <p:spPr bwMode="auto">
          <a:xfrm>
            <a:off x="914400" y="0"/>
            <a:ext cx="7620000" cy="6629400"/>
          </a:xfrm>
          <a:prstGeom prst="rect">
            <a:avLst/>
          </a:prstGeom>
        </p:spPr>
        <p:txBody>
          <a:bodyPr wrap="none" fromWordArt="1">
            <a:prstTxWarp prst="textFadeUp">
              <a:avLst>
                <a:gd name="adj" fmla="val 9991"/>
              </a:avLst>
            </a:prstTxWarp>
          </a:bodyPr>
          <a:lstStyle/>
          <a:p>
            <a:pPr algn="ctr"/>
            <a:r>
              <a:rPr lang="en-US"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Steps of </a:t>
            </a:r>
          </a:p>
          <a:p>
            <a:pPr algn="ctr"/>
            <a:r>
              <a:rPr lang="en-US"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the </a:t>
            </a:r>
          </a:p>
          <a:p>
            <a:pPr algn="ctr"/>
            <a:r>
              <a:rPr lang="en-US"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Scientific Method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fade">
                                      <p:cBhvr>
                                        <p:cTn id="7" dur="1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905000"/>
          </a:xfrm>
        </p:spPr>
        <p:txBody>
          <a:bodyPr/>
          <a:lstStyle/>
          <a:p>
            <a:pPr eaLnBrk="1" hangingPunct="1"/>
            <a:r>
              <a:rPr lang="en-US" sz="6000" smtClean="0">
                <a:solidFill>
                  <a:srgbClr val="AD1505"/>
                </a:solidFill>
              </a:rPr>
              <a:t>Steps of the </a:t>
            </a:r>
            <a:br>
              <a:rPr lang="en-US" sz="6000" smtClean="0">
                <a:solidFill>
                  <a:srgbClr val="AD1505"/>
                </a:solidFill>
              </a:rPr>
            </a:br>
            <a:r>
              <a:rPr lang="en-US" sz="6000" smtClean="0">
                <a:solidFill>
                  <a:srgbClr val="AD1505"/>
                </a:solidFill>
              </a:rPr>
              <a:t>Scientific Method</a:t>
            </a:r>
          </a:p>
        </p:txBody>
      </p:sp>
      <p:sp>
        <p:nvSpPr>
          <p:cNvPr id="21507" name="Rectangle 3"/>
          <p:cNvSpPr>
            <a:spLocks noGrp="1" noChangeArrowheads="1"/>
          </p:cNvSpPr>
          <p:nvPr>
            <p:ph type="body" idx="1"/>
          </p:nvPr>
        </p:nvSpPr>
        <p:spPr>
          <a:xfrm>
            <a:off x="457200" y="2332038"/>
            <a:ext cx="8229600" cy="4525962"/>
          </a:xfrm>
        </p:spPr>
        <p:txBody>
          <a:bodyPr/>
          <a:lstStyle/>
          <a:p>
            <a:pPr algn="ctr" eaLnBrk="1" hangingPunct="1">
              <a:buFontTx/>
              <a:buNone/>
              <a:defRPr/>
            </a:pPr>
            <a:r>
              <a:rPr lang="en-US" sz="4400" dirty="0" smtClean="0"/>
              <a:t>7. </a:t>
            </a:r>
            <a:r>
              <a:rPr lang="en-US" sz="4400" u="sng" dirty="0" smtClean="0">
                <a:solidFill>
                  <a:srgbClr val="0033CC"/>
                </a:solidFill>
                <a:effectLst>
                  <a:outerShdw blurRad="38100" dist="38100" dir="2700000" algn="tl">
                    <a:srgbClr val="000000"/>
                  </a:outerShdw>
                </a:effectLst>
              </a:rPr>
              <a:t>Communicate the Results:  </a:t>
            </a:r>
            <a:r>
              <a:rPr lang="en-US" sz="4400" dirty="0" smtClean="0"/>
              <a:t>so that others can confirm your results</a:t>
            </a:r>
          </a:p>
          <a:p>
            <a:pPr algn="ctr" eaLnBrk="1" hangingPunct="1">
              <a:buFontTx/>
              <a:buNone/>
              <a:defRPr/>
            </a:pPr>
            <a:r>
              <a:rPr lang="en-US" sz="4400" dirty="0" smtClean="0"/>
              <a:t>reliability-consistency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lide(fromBottom)">
                                      <p:cBhvr>
                                        <p:cTn id="7" dur="20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lide(fromBottom)">
                                      <p:cBhvr>
                                        <p:cTn id="12" dur="20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0"/>
            <a:ext cx="9144000" cy="3657600"/>
          </a:xfrm>
        </p:spPr>
        <p:txBody>
          <a:bodyPr/>
          <a:lstStyle/>
          <a:p>
            <a:pPr algn="ctr" eaLnBrk="1" hangingPunct="1">
              <a:buFontTx/>
              <a:buNone/>
            </a:pPr>
            <a:r>
              <a:rPr lang="en-US" sz="4400" dirty="0" smtClean="0"/>
              <a:t>Let’s put our knowledge of the Scientific Method to a realistic example.</a:t>
            </a:r>
          </a:p>
          <a:p>
            <a:pPr algn="ctr" eaLnBrk="1" hangingPunct="1">
              <a:buFontTx/>
              <a:buNone/>
            </a:pPr>
            <a:endParaRPr lang="en-US" sz="4400" dirty="0" smtClean="0"/>
          </a:p>
        </p:txBody>
      </p:sp>
      <p:pic>
        <p:nvPicPr>
          <p:cNvPr id="15363" name="Picture 3" descr="j0303428"/>
          <p:cNvPicPr>
            <a:picLocks noChangeAspect="1" noChangeArrowheads="1" noCrop="1"/>
          </p:cNvPicPr>
          <p:nvPr/>
        </p:nvPicPr>
        <p:blipFill>
          <a:blip r:embed="rId2"/>
          <a:srcRect/>
          <a:stretch>
            <a:fillRect/>
          </a:stretch>
        </p:blipFill>
        <p:spPr bwMode="auto">
          <a:xfrm>
            <a:off x="3124200" y="3613150"/>
            <a:ext cx="3505200" cy="3244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randombar(horizontal)">
                                      <p:cBhvr>
                                        <p:cTn id="7" dur="500"/>
                                        <p:tgtEl>
                                          <p:spTgt spid="225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8991600" cy="1219200"/>
          </a:xfrm>
        </p:spPr>
        <p:txBody>
          <a:bodyPr/>
          <a:lstStyle/>
          <a:p>
            <a:pPr eaLnBrk="1" hangingPunct="1"/>
            <a:r>
              <a:rPr lang="en-US" sz="5400" smtClean="0">
                <a:solidFill>
                  <a:srgbClr val="AD1505"/>
                </a:solidFill>
              </a:rPr>
              <a:t>Problem/Question</a:t>
            </a:r>
          </a:p>
        </p:txBody>
      </p:sp>
      <p:sp>
        <p:nvSpPr>
          <p:cNvPr id="24579" name="Rectangle 3"/>
          <p:cNvSpPr>
            <a:spLocks noGrp="1" noChangeArrowheads="1"/>
          </p:cNvSpPr>
          <p:nvPr>
            <p:ph type="body" sz="half" idx="1"/>
          </p:nvPr>
        </p:nvSpPr>
        <p:spPr>
          <a:xfrm>
            <a:off x="0" y="1600200"/>
            <a:ext cx="5638800" cy="5257800"/>
          </a:xfrm>
        </p:spPr>
        <p:txBody>
          <a:bodyPr/>
          <a:lstStyle/>
          <a:p>
            <a:pPr algn="ctr" eaLnBrk="1" hangingPunct="1">
              <a:buFontTx/>
              <a:buNone/>
            </a:pPr>
            <a:r>
              <a:rPr lang="en-US" sz="4000" smtClean="0"/>
              <a:t>John watches his grandmother bake bread. He ask his grandmother what makes the bread rise.</a:t>
            </a:r>
          </a:p>
          <a:p>
            <a:pPr algn="ctr" eaLnBrk="1" hangingPunct="1">
              <a:buFontTx/>
              <a:buNone/>
            </a:pPr>
            <a:r>
              <a:rPr lang="en-US" sz="4000" smtClean="0"/>
              <a:t>She explains that yeast releases a gas as it feeds on sugar.</a:t>
            </a:r>
          </a:p>
        </p:txBody>
      </p:sp>
      <p:pic>
        <p:nvPicPr>
          <p:cNvPr id="16388" name="Picture 4" descr="MMj02839440000[1]"/>
          <p:cNvPicPr>
            <a:picLocks noGrp="1" noChangeAspect="1" noChangeArrowheads="1" noCrop="1"/>
          </p:cNvPicPr>
          <p:nvPr>
            <p:ph sz="half" idx="2"/>
          </p:nvPr>
        </p:nvPicPr>
        <p:blipFill>
          <a:blip r:embed="rId2"/>
          <a:srcRect/>
          <a:stretch>
            <a:fillRect/>
          </a:stretch>
        </p:blipFill>
        <p:spPr>
          <a:xfrm>
            <a:off x="5715000" y="2514600"/>
            <a:ext cx="3429000" cy="308292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randombar(horizontal)">
                                      <p:cBhvr>
                                        <p:cTn id="7" dur="500"/>
                                        <p:tgtEl>
                                          <p:spTgt spid="24579">
                                            <p:txEl>
                                              <p:pRg st="0" end="0"/>
                                            </p:txEl>
                                          </p:spTgt>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Effect transition="in" filter="randombar(horizontal)">
                                      <p:cBhvr>
                                        <p:cTn id="11"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8991600" cy="1219200"/>
          </a:xfrm>
        </p:spPr>
        <p:txBody>
          <a:bodyPr/>
          <a:lstStyle/>
          <a:p>
            <a:pPr eaLnBrk="1" hangingPunct="1"/>
            <a:r>
              <a:rPr lang="en-US" sz="5400" smtClean="0">
                <a:solidFill>
                  <a:srgbClr val="AD1505"/>
                </a:solidFill>
              </a:rPr>
              <a:t>Problem/Question</a:t>
            </a:r>
          </a:p>
        </p:txBody>
      </p:sp>
      <p:sp>
        <p:nvSpPr>
          <p:cNvPr id="25603" name="Rectangle 3"/>
          <p:cNvSpPr>
            <a:spLocks noGrp="1" noChangeArrowheads="1"/>
          </p:cNvSpPr>
          <p:nvPr>
            <p:ph type="body" sz="half" idx="1"/>
          </p:nvPr>
        </p:nvSpPr>
        <p:spPr>
          <a:xfrm>
            <a:off x="0" y="1600200"/>
            <a:ext cx="5638800" cy="5257800"/>
          </a:xfrm>
        </p:spPr>
        <p:txBody>
          <a:bodyPr/>
          <a:lstStyle/>
          <a:p>
            <a:pPr algn="ctr" eaLnBrk="1" hangingPunct="1">
              <a:buFontTx/>
              <a:buNone/>
            </a:pPr>
            <a:endParaRPr lang="en-US" sz="4000" smtClean="0"/>
          </a:p>
          <a:p>
            <a:pPr algn="ctr" eaLnBrk="1" hangingPunct="1">
              <a:buFontTx/>
              <a:buNone/>
            </a:pPr>
            <a:r>
              <a:rPr lang="en-US" sz="4000" smtClean="0"/>
              <a:t>John wonders if the amount of sugar used in the recipe will affect the size of the bread loaf?</a:t>
            </a:r>
          </a:p>
        </p:txBody>
      </p:sp>
      <p:pic>
        <p:nvPicPr>
          <p:cNvPr id="17412" name="Picture 4" descr="MMj02839440000[1]"/>
          <p:cNvPicPr>
            <a:picLocks noGrp="1" noChangeAspect="1" noChangeArrowheads="1" noCrop="1"/>
          </p:cNvPicPr>
          <p:nvPr>
            <p:ph sz="half" idx="2"/>
          </p:nvPr>
        </p:nvPicPr>
        <p:blipFill>
          <a:blip r:embed="rId2"/>
          <a:srcRect/>
          <a:stretch>
            <a:fillRect/>
          </a:stretch>
        </p:blipFill>
        <p:spPr>
          <a:xfrm>
            <a:off x="5715000" y="2514600"/>
            <a:ext cx="3429000" cy="308292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randombar(horizontal)">
                                      <p:cBhvr>
                                        <p:cTn id="7"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8991600" cy="1219200"/>
          </a:xfrm>
        </p:spPr>
        <p:txBody>
          <a:bodyPr/>
          <a:lstStyle/>
          <a:p>
            <a:pPr eaLnBrk="1" hangingPunct="1"/>
            <a:r>
              <a:rPr lang="en-US" sz="5400" smtClean="0">
                <a:solidFill>
                  <a:srgbClr val="AD1505"/>
                </a:solidFill>
              </a:rPr>
              <a:t>Observation/Research</a:t>
            </a:r>
          </a:p>
        </p:txBody>
      </p:sp>
      <p:sp>
        <p:nvSpPr>
          <p:cNvPr id="27651" name="Rectangle 3"/>
          <p:cNvSpPr>
            <a:spLocks noGrp="1" noChangeArrowheads="1"/>
          </p:cNvSpPr>
          <p:nvPr>
            <p:ph type="body" sz="half" idx="1"/>
          </p:nvPr>
        </p:nvSpPr>
        <p:spPr>
          <a:xfrm>
            <a:off x="228600" y="1295400"/>
            <a:ext cx="5638800" cy="5257800"/>
          </a:xfrm>
        </p:spPr>
        <p:txBody>
          <a:bodyPr/>
          <a:lstStyle/>
          <a:p>
            <a:pPr algn="ctr" eaLnBrk="1" hangingPunct="1">
              <a:buFontTx/>
              <a:buNone/>
            </a:pPr>
            <a:r>
              <a:rPr lang="en-US" sz="4000" dirty="0" smtClean="0"/>
              <a:t>John researches the areas of baking and fermentation and tries to come up with a way to test his question.</a:t>
            </a:r>
          </a:p>
        </p:txBody>
      </p:sp>
      <p:pic>
        <p:nvPicPr>
          <p:cNvPr id="19460" name="Picture 4" descr="MMAG00298_0000[1]"/>
          <p:cNvPicPr>
            <a:picLocks noGrp="1" noChangeAspect="1" noChangeArrowheads="1" noCrop="1"/>
          </p:cNvPicPr>
          <p:nvPr>
            <p:ph sz="half" idx="2"/>
          </p:nvPr>
        </p:nvPicPr>
        <p:blipFill>
          <a:blip r:embed="rId2"/>
          <a:srcRect/>
          <a:stretch>
            <a:fillRect/>
          </a:stretch>
        </p:blipFill>
        <p:spPr>
          <a:xfrm>
            <a:off x="6477000" y="1905000"/>
            <a:ext cx="2217738" cy="3719513"/>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randombar(horizontal)">
                                      <p:cBhvr>
                                        <p:cTn id="7"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p:cNvPicPr>
            <a:picLocks noGrp="1" noChangeAspect="1" noChangeArrowheads="1"/>
          </p:cNvPicPr>
          <p:nvPr>
            <p:ph type="body" idx="4294967295"/>
          </p:nvPr>
        </p:nvPicPr>
        <p:blipFill>
          <a:blip r:embed="rId2"/>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8991600" cy="1219200"/>
          </a:xfrm>
        </p:spPr>
        <p:txBody>
          <a:bodyPr/>
          <a:lstStyle/>
          <a:p>
            <a:pPr eaLnBrk="1" hangingPunct="1"/>
            <a:r>
              <a:rPr lang="en-US" sz="5400" smtClean="0">
                <a:solidFill>
                  <a:srgbClr val="AD1505"/>
                </a:solidFill>
              </a:rPr>
              <a:t>Formulate a Hypothesis</a:t>
            </a:r>
          </a:p>
        </p:txBody>
      </p:sp>
      <p:sp>
        <p:nvSpPr>
          <p:cNvPr id="29699" name="Rectangle 3"/>
          <p:cNvSpPr>
            <a:spLocks noGrp="1" noChangeArrowheads="1"/>
          </p:cNvSpPr>
          <p:nvPr>
            <p:ph type="body" sz="half" idx="1"/>
          </p:nvPr>
        </p:nvSpPr>
        <p:spPr>
          <a:xfrm>
            <a:off x="0" y="1600200"/>
            <a:ext cx="5638800" cy="5257800"/>
          </a:xfrm>
        </p:spPr>
        <p:txBody>
          <a:bodyPr/>
          <a:lstStyle/>
          <a:p>
            <a:pPr algn="ctr" eaLnBrk="1" hangingPunct="1">
              <a:buFontTx/>
              <a:buNone/>
            </a:pPr>
            <a:r>
              <a:rPr lang="en-US" sz="4000" dirty="0" smtClean="0"/>
              <a:t>After talking with others and conducting further research, he comes up with a hypothesis.</a:t>
            </a:r>
          </a:p>
          <a:p>
            <a:pPr algn="ctr" eaLnBrk="1" hangingPunct="1">
              <a:buFontTx/>
              <a:buNone/>
            </a:pPr>
            <a:r>
              <a:rPr lang="en-US" sz="4000" dirty="0" smtClean="0"/>
              <a:t>“If more sugar is added, then the bread will rise higher.”</a:t>
            </a:r>
          </a:p>
        </p:txBody>
      </p:sp>
      <p:pic>
        <p:nvPicPr>
          <p:cNvPr id="22532" name="Picture 4" descr="MMj02836790000[1]"/>
          <p:cNvPicPr>
            <a:picLocks noGrp="1" noChangeAspect="1" noChangeArrowheads="1" noCrop="1"/>
          </p:cNvPicPr>
          <p:nvPr>
            <p:ph sz="half" idx="2"/>
          </p:nvPr>
        </p:nvPicPr>
        <p:blipFill>
          <a:blip r:embed="rId2"/>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randombar(horizontal)">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randombar(horizontal)">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6000" smtClean="0">
                <a:solidFill>
                  <a:srgbClr val="0033CC"/>
                </a:solidFill>
              </a:rPr>
              <a:t>Hypothesis</a:t>
            </a:r>
          </a:p>
        </p:txBody>
      </p:sp>
      <p:sp>
        <p:nvSpPr>
          <p:cNvPr id="30723" name="Rectangle 3"/>
          <p:cNvSpPr>
            <a:spLocks noGrp="1" noChangeArrowheads="1"/>
          </p:cNvSpPr>
          <p:nvPr>
            <p:ph type="body" idx="1"/>
          </p:nvPr>
        </p:nvSpPr>
        <p:spPr>
          <a:xfrm>
            <a:off x="0" y="1600200"/>
            <a:ext cx="9144000" cy="5257800"/>
          </a:xfrm>
        </p:spPr>
        <p:txBody>
          <a:bodyPr/>
          <a:lstStyle/>
          <a:p>
            <a:pPr algn="ctr" eaLnBrk="1" hangingPunct="1">
              <a:buFontTx/>
              <a:buNone/>
            </a:pPr>
            <a:r>
              <a:rPr lang="en-US" sz="4000" dirty="0" smtClean="0"/>
              <a:t> </a:t>
            </a:r>
            <a:r>
              <a:rPr lang="en-US" sz="4800" dirty="0" smtClean="0"/>
              <a:t>The hypothesis is an educated guess about the relationship between the independent and dependent variables.</a:t>
            </a:r>
            <a:endParaRPr lang="en-US" sz="4800" dirty="0" smtClean="0">
              <a:solidFill>
                <a:srgbClr val="AD1505"/>
              </a:solidFill>
            </a:endParaRPr>
          </a:p>
          <a:p>
            <a:pPr algn="ctr" eaLnBrk="1" hangingPunct="1">
              <a:buFontTx/>
              <a:buNone/>
            </a:pPr>
            <a:endParaRPr lang="en-US" sz="4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slide(fromBottom)">
                                      <p:cBhvr>
                                        <p:cTn id="7" dur="500"/>
                                        <p:tgtEl>
                                          <p:spTgt spid="30722"/>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randombar(horizontal)">
                                      <p:cBhvr>
                                        <p:cTn id="11"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6000" smtClean="0">
                <a:solidFill>
                  <a:schemeClr val="hlink"/>
                </a:solidFill>
              </a:rPr>
              <a:t>Independent Variable</a:t>
            </a:r>
          </a:p>
        </p:txBody>
      </p:sp>
      <p:sp>
        <p:nvSpPr>
          <p:cNvPr id="34819" name="Rectangle 3"/>
          <p:cNvSpPr>
            <a:spLocks noGrp="1" noChangeArrowheads="1"/>
          </p:cNvSpPr>
          <p:nvPr>
            <p:ph type="body" idx="1"/>
          </p:nvPr>
        </p:nvSpPr>
        <p:spPr>
          <a:xfrm>
            <a:off x="0" y="1600200"/>
            <a:ext cx="9144000" cy="5257800"/>
          </a:xfrm>
        </p:spPr>
        <p:txBody>
          <a:bodyPr/>
          <a:lstStyle/>
          <a:p>
            <a:pPr algn="ctr" eaLnBrk="1" hangingPunct="1">
              <a:lnSpc>
                <a:spcPct val="90000"/>
              </a:lnSpc>
              <a:buFontTx/>
              <a:buNone/>
            </a:pPr>
            <a:r>
              <a:rPr lang="en-US" sz="4000" smtClean="0"/>
              <a:t> </a:t>
            </a:r>
            <a:r>
              <a:rPr lang="en-US" sz="4800" smtClean="0"/>
              <a:t>The independent, or manipulated variable, is a factor that’s intentionally varied by the experimenter.</a:t>
            </a:r>
          </a:p>
          <a:p>
            <a:pPr algn="ctr" eaLnBrk="1" hangingPunct="1">
              <a:lnSpc>
                <a:spcPct val="90000"/>
              </a:lnSpc>
              <a:buFontTx/>
              <a:buNone/>
            </a:pPr>
            <a:r>
              <a:rPr lang="en-US" sz="4800" smtClean="0"/>
              <a:t>John is going to use  25g., 50g., 100g., 250g., 500g. of sugar in his experiment.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slide(fromBottom)">
                                      <p:cBhvr>
                                        <p:cTn id="7" dur="500"/>
                                        <p:tgtEl>
                                          <p:spTgt spid="34818"/>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4819">
                                            <p:txEl>
                                              <p:pRg st="0" end="0"/>
                                            </p:txEl>
                                          </p:spTgt>
                                        </p:tgtEl>
                                        <p:attrNameLst>
                                          <p:attrName>style.visibility</p:attrName>
                                        </p:attrNameLst>
                                      </p:cBhvr>
                                      <p:to>
                                        <p:strVal val="visible"/>
                                      </p:to>
                                    </p:set>
                                    <p:animEffect transition="in" filter="randombar(horizontal)">
                                      <p:cBhvr>
                                        <p:cTn id="11" dur="500"/>
                                        <p:tgtEl>
                                          <p:spTgt spid="3481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4819">
                                            <p:txEl>
                                              <p:pRg st="1" end="1"/>
                                            </p:txEl>
                                          </p:spTgt>
                                        </p:tgtEl>
                                        <p:attrNameLst>
                                          <p:attrName>style.visibility</p:attrName>
                                        </p:attrNameLst>
                                      </p:cBhvr>
                                      <p:to>
                                        <p:strVal val="visible"/>
                                      </p:to>
                                    </p:set>
                                    <p:animEffect transition="in" filter="randombar(horizontal)">
                                      <p:cBhvr>
                                        <p:cTn id="16"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6000" smtClean="0">
                <a:solidFill>
                  <a:schemeClr val="hlink"/>
                </a:solidFill>
              </a:rPr>
              <a:t>Dependent Variable</a:t>
            </a:r>
          </a:p>
        </p:txBody>
      </p:sp>
      <p:sp>
        <p:nvSpPr>
          <p:cNvPr id="35843" name="Rectangle 3"/>
          <p:cNvSpPr>
            <a:spLocks noGrp="1" noChangeArrowheads="1"/>
          </p:cNvSpPr>
          <p:nvPr>
            <p:ph type="body" idx="1"/>
          </p:nvPr>
        </p:nvSpPr>
        <p:spPr>
          <a:xfrm>
            <a:off x="0" y="1371600"/>
            <a:ext cx="9144000" cy="5257800"/>
          </a:xfrm>
        </p:spPr>
        <p:txBody>
          <a:bodyPr/>
          <a:lstStyle/>
          <a:p>
            <a:pPr algn="ctr" eaLnBrk="1" hangingPunct="1">
              <a:lnSpc>
                <a:spcPct val="90000"/>
              </a:lnSpc>
              <a:buFontTx/>
              <a:buNone/>
            </a:pPr>
            <a:r>
              <a:rPr lang="en-US" sz="4000" dirty="0" smtClean="0"/>
              <a:t> The dependent variable, is the factor that may change as a result of changes made in the independent variable.</a:t>
            </a:r>
          </a:p>
          <a:p>
            <a:pPr algn="ctr" eaLnBrk="1" hangingPunct="1">
              <a:lnSpc>
                <a:spcPct val="90000"/>
              </a:lnSpc>
              <a:buFontTx/>
              <a:buNone/>
            </a:pPr>
            <a:r>
              <a:rPr lang="en-US" sz="4000" dirty="0" smtClean="0"/>
              <a:t>“The independent effects the dependent.”</a:t>
            </a:r>
          </a:p>
          <a:p>
            <a:pPr algn="ctr" eaLnBrk="1" hangingPunct="1">
              <a:lnSpc>
                <a:spcPct val="90000"/>
              </a:lnSpc>
              <a:buFontTx/>
              <a:buNone/>
            </a:pPr>
            <a:r>
              <a:rPr lang="en-US" sz="4000" dirty="0" smtClean="0"/>
              <a:t>In this case, it would be the size of the loaf of bread.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slide(fromBottom)">
                                      <p:cBhvr>
                                        <p:cTn id="7" dur="500"/>
                                        <p:tgtEl>
                                          <p:spTgt spid="35842"/>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animEffect transition="in" filter="randombar(horizontal)">
                                      <p:cBhvr>
                                        <p:cTn id="11" dur="500"/>
                                        <p:tgtEl>
                                          <p:spTgt spid="3584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5843">
                                            <p:txEl>
                                              <p:pRg st="1" end="1"/>
                                            </p:txEl>
                                          </p:spTgt>
                                        </p:tgtEl>
                                        <p:attrNameLst>
                                          <p:attrName>style.visibility</p:attrName>
                                        </p:attrNameLst>
                                      </p:cBhvr>
                                      <p:to>
                                        <p:strVal val="visible"/>
                                      </p:to>
                                    </p:set>
                                    <p:animEffect transition="in" filter="randombar(horizontal)">
                                      <p:cBhvr>
                                        <p:cTn id="16" dur="500"/>
                                        <p:tgtEl>
                                          <p:spTgt spid="3584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5843">
                                            <p:txEl>
                                              <p:pRg st="2" end="2"/>
                                            </p:txEl>
                                          </p:spTgt>
                                        </p:tgtEl>
                                        <p:attrNameLst>
                                          <p:attrName>style.visibility</p:attrName>
                                        </p:attrNameLst>
                                      </p:cBhvr>
                                      <p:to>
                                        <p:strVal val="visible"/>
                                      </p:to>
                                    </p:set>
                                    <p:animEffect transition="in" filter="randombar(horizontal)">
                                      <p:cBhvr>
                                        <p:cTn id="21" dur="5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body" sz="half" idx="1"/>
          </p:nvPr>
        </p:nvSpPr>
        <p:spPr>
          <a:xfrm>
            <a:off x="0" y="152400"/>
            <a:ext cx="5257800" cy="6705600"/>
          </a:xfrm>
        </p:spPr>
        <p:txBody>
          <a:bodyPr/>
          <a:lstStyle/>
          <a:p>
            <a:pPr algn="ctr" eaLnBrk="1" hangingPunct="1">
              <a:buFontTx/>
              <a:buNone/>
            </a:pPr>
            <a:endParaRPr lang="en-US" sz="4400" smtClean="0"/>
          </a:p>
          <a:p>
            <a:pPr algn="ctr" eaLnBrk="1" hangingPunct="1">
              <a:buFontTx/>
              <a:buNone/>
            </a:pPr>
            <a:r>
              <a:rPr lang="en-US" sz="4400" smtClean="0"/>
              <a:t>The </a:t>
            </a:r>
            <a:r>
              <a:rPr lang="en-US" sz="4400" smtClean="0">
                <a:solidFill>
                  <a:schemeClr val="hlink"/>
                </a:solidFill>
              </a:rPr>
              <a:t>Scientific Method</a:t>
            </a:r>
            <a:r>
              <a:rPr lang="en-US" sz="4400" smtClean="0"/>
              <a:t> involves a series of steps that are used to investigate a natural occurrence. </a:t>
            </a:r>
          </a:p>
        </p:txBody>
      </p:sp>
      <p:pic>
        <p:nvPicPr>
          <p:cNvPr id="3075" name="Picture 7" descr="Mad_scientist"/>
          <p:cNvPicPr>
            <a:picLocks noGrp="1" noChangeAspect="1" noChangeArrowheads="1" noCrop="1"/>
          </p:cNvPicPr>
          <p:nvPr>
            <p:ph sz="half" idx="2"/>
          </p:nvPr>
        </p:nvPicPr>
        <p:blipFill>
          <a:blip r:embed="rId2"/>
          <a:srcRect/>
          <a:stretch>
            <a:fillRect/>
          </a:stretch>
        </p:blipFill>
        <p:spPr>
          <a:xfrm>
            <a:off x="5715000" y="1524000"/>
            <a:ext cx="3144838" cy="3681413"/>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6149">
                                            <p:txEl>
                                              <p:pRg st="1" end="1"/>
                                            </p:txEl>
                                          </p:spTgt>
                                        </p:tgtEl>
                                        <p:attrNameLst>
                                          <p:attrName>style.visibility</p:attrName>
                                        </p:attrNameLst>
                                      </p:cBhvr>
                                      <p:to>
                                        <p:strVal val="visible"/>
                                      </p:to>
                                    </p:set>
                                    <p:animEffect transition="in" filter="slide(fromBottom)">
                                      <p:cBhvr>
                                        <p:cTn id="7" dur="2000"/>
                                        <p:tgtEl>
                                          <p:spTgt spid="61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8991600" cy="1219200"/>
          </a:xfrm>
        </p:spPr>
        <p:txBody>
          <a:bodyPr/>
          <a:lstStyle/>
          <a:p>
            <a:pPr eaLnBrk="1" hangingPunct="1"/>
            <a:r>
              <a:rPr lang="en-US" sz="5400" smtClean="0">
                <a:solidFill>
                  <a:srgbClr val="AD1505"/>
                </a:solidFill>
              </a:rPr>
              <a:t>Experiment</a:t>
            </a:r>
          </a:p>
        </p:txBody>
      </p:sp>
      <p:sp>
        <p:nvSpPr>
          <p:cNvPr id="36867" name="Rectangle 3"/>
          <p:cNvSpPr>
            <a:spLocks noGrp="1" noChangeArrowheads="1"/>
          </p:cNvSpPr>
          <p:nvPr>
            <p:ph type="body" sz="half" idx="1"/>
          </p:nvPr>
        </p:nvSpPr>
        <p:spPr>
          <a:xfrm>
            <a:off x="0" y="1600200"/>
            <a:ext cx="5638800" cy="5257800"/>
          </a:xfrm>
        </p:spPr>
        <p:txBody>
          <a:bodyPr/>
          <a:lstStyle/>
          <a:p>
            <a:pPr algn="ctr" eaLnBrk="1" hangingPunct="1">
              <a:buFontTx/>
              <a:buNone/>
            </a:pPr>
            <a:r>
              <a:rPr lang="en-US" sz="4000" smtClean="0"/>
              <a:t>His teacher helps him come up with a </a:t>
            </a:r>
            <a:r>
              <a:rPr lang="en-US" sz="4000" smtClean="0">
                <a:solidFill>
                  <a:schemeClr val="hlink"/>
                </a:solidFill>
              </a:rPr>
              <a:t>procedure</a:t>
            </a:r>
            <a:r>
              <a:rPr lang="en-US" sz="4000" smtClean="0">
                <a:solidFill>
                  <a:srgbClr val="E9F31F"/>
                </a:solidFill>
              </a:rPr>
              <a:t> </a:t>
            </a:r>
            <a:r>
              <a:rPr lang="en-US" sz="4000" smtClean="0"/>
              <a:t>and list of needed </a:t>
            </a:r>
            <a:r>
              <a:rPr lang="en-US" sz="4000" smtClean="0">
                <a:solidFill>
                  <a:schemeClr val="hlink"/>
                </a:solidFill>
              </a:rPr>
              <a:t>materials</a:t>
            </a:r>
            <a:r>
              <a:rPr lang="en-US" sz="4000" smtClean="0"/>
              <a:t>.</a:t>
            </a:r>
          </a:p>
          <a:p>
            <a:pPr algn="ctr" eaLnBrk="1" hangingPunct="1">
              <a:buFontTx/>
              <a:buNone/>
            </a:pPr>
            <a:r>
              <a:rPr lang="en-US" sz="4000" smtClean="0"/>
              <a:t>She discusses with John how to determine the </a:t>
            </a:r>
            <a:r>
              <a:rPr lang="en-US" sz="4000" smtClean="0">
                <a:solidFill>
                  <a:schemeClr val="hlink"/>
                </a:solidFill>
              </a:rPr>
              <a:t>control group</a:t>
            </a:r>
            <a:r>
              <a:rPr lang="en-US" sz="4000" smtClean="0"/>
              <a:t>.</a:t>
            </a:r>
          </a:p>
        </p:txBody>
      </p:sp>
      <p:pic>
        <p:nvPicPr>
          <p:cNvPr id="27652" name="Picture 4" descr="MMj03181130000[1]"/>
          <p:cNvPicPr>
            <a:picLocks noGrp="1" noChangeAspect="1" noChangeArrowheads="1" noCrop="1"/>
          </p:cNvPicPr>
          <p:nvPr>
            <p:ph sz="half" idx="2"/>
          </p:nvPr>
        </p:nvPicPr>
        <p:blipFill>
          <a:blip r:embed="rId2"/>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randombar(horizontal)">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randombar(horizontal)">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6000" smtClean="0">
                <a:solidFill>
                  <a:schemeClr val="hlink"/>
                </a:solidFill>
              </a:rPr>
              <a:t>Control Group</a:t>
            </a:r>
          </a:p>
        </p:txBody>
      </p:sp>
      <p:sp>
        <p:nvSpPr>
          <p:cNvPr id="37891" name="Rectangle 3"/>
          <p:cNvSpPr>
            <a:spLocks noGrp="1" noChangeArrowheads="1"/>
          </p:cNvSpPr>
          <p:nvPr>
            <p:ph type="body" idx="1"/>
          </p:nvPr>
        </p:nvSpPr>
        <p:spPr>
          <a:xfrm>
            <a:off x="0" y="1600200"/>
            <a:ext cx="9144000" cy="5257800"/>
          </a:xfrm>
        </p:spPr>
        <p:txBody>
          <a:bodyPr/>
          <a:lstStyle/>
          <a:p>
            <a:pPr algn="ctr" eaLnBrk="1" hangingPunct="1">
              <a:buFontTx/>
              <a:buNone/>
            </a:pPr>
            <a:r>
              <a:rPr lang="en-US" sz="4000" dirty="0" smtClean="0"/>
              <a:t> </a:t>
            </a:r>
            <a:r>
              <a:rPr lang="en-US" sz="4800" dirty="0" smtClean="0"/>
              <a:t>In a scientific experiment, the control is the group that serves as the standard of comparison.</a:t>
            </a:r>
          </a:p>
          <a:p>
            <a:pPr algn="ctr" eaLnBrk="1" hangingPunct="1">
              <a:buFontTx/>
              <a:buNone/>
            </a:pPr>
            <a:r>
              <a:rPr lang="en-US" sz="4800" dirty="0" smtClean="0"/>
              <a:t>Most often the control group is a “no treatment" group.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slide(fromBottom)">
                                      <p:cBhvr>
                                        <p:cTn id="7" dur="500"/>
                                        <p:tgtEl>
                                          <p:spTgt spid="37890"/>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animEffect transition="in" filter="randombar(horizontal)">
                                      <p:cBhvr>
                                        <p:cTn id="11" dur="500"/>
                                        <p:tgtEl>
                                          <p:spTgt spid="3789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7891">
                                            <p:txEl>
                                              <p:pRg st="1" end="1"/>
                                            </p:txEl>
                                          </p:spTgt>
                                        </p:tgtEl>
                                        <p:attrNameLst>
                                          <p:attrName>style.visibility</p:attrName>
                                        </p:attrNameLst>
                                      </p:cBhvr>
                                      <p:to>
                                        <p:strVal val="visible"/>
                                      </p:to>
                                    </p:set>
                                    <p:animEffect transition="in" filter="randombar(horizontal)">
                                      <p:cBhvr>
                                        <p:cTn id="16" dur="5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6000" smtClean="0">
                <a:solidFill>
                  <a:schemeClr val="hlink"/>
                </a:solidFill>
              </a:rPr>
              <a:t>Control Group</a:t>
            </a:r>
          </a:p>
        </p:txBody>
      </p:sp>
      <p:sp>
        <p:nvSpPr>
          <p:cNvPr id="38915" name="Rectangle 3"/>
          <p:cNvSpPr>
            <a:spLocks noGrp="1" noChangeArrowheads="1"/>
          </p:cNvSpPr>
          <p:nvPr>
            <p:ph type="body" idx="1"/>
          </p:nvPr>
        </p:nvSpPr>
        <p:spPr>
          <a:xfrm>
            <a:off x="0" y="1600200"/>
            <a:ext cx="9144000" cy="5257800"/>
          </a:xfrm>
        </p:spPr>
        <p:txBody>
          <a:bodyPr/>
          <a:lstStyle/>
          <a:p>
            <a:pPr algn="ctr" eaLnBrk="1" hangingPunct="1">
              <a:buFontTx/>
              <a:buNone/>
            </a:pPr>
            <a:r>
              <a:rPr lang="en-US" sz="4000" smtClean="0"/>
              <a:t> </a:t>
            </a:r>
            <a:r>
              <a:rPr lang="en-US" sz="4800" smtClean="0"/>
              <a:t>The control group is exposed to the same conditions as the experimental group, except for the variable being tested.</a:t>
            </a:r>
          </a:p>
          <a:p>
            <a:pPr algn="ctr" eaLnBrk="1" hangingPunct="1">
              <a:buFontTx/>
              <a:buNone/>
            </a:pPr>
            <a:r>
              <a:rPr lang="en-US" sz="4800" u="sng" smtClean="0">
                <a:solidFill>
                  <a:srgbClr val="0033CC"/>
                </a:solidFill>
              </a:rPr>
              <a:t>All</a:t>
            </a:r>
            <a:r>
              <a:rPr lang="en-US" sz="4800" smtClean="0">
                <a:solidFill>
                  <a:srgbClr val="0033CC"/>
                </a:solidFill>
              </a:rPr>
              <a:t> experiments should have a control group.</a:t>
            </a:r>
            <a:endParaRPr lang="en-US" sz="4800" u="sng" smtClean="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slide(fromBottom)">
                                      <p:cBhvr>
                                        <p:cTn id="7" dur="500"/>
                                        <p:tgtEl>
                                          <p:spTgt spid="38914"/>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8915">
                                            <p:txEl>
                                              <p:pRg st="0" end="0"/>
                                            </p:txEl>
                                          </p:spTgt>
                                        </p:tgtEl>
                                        <p:attrNameLst>
                                          <p:attrName>style.visibility</p:attrName>
                                        </p:attrNameLst>
                                      </p:cBhvr>
                                      <p:to>
                                        <p:strVal val="visible"/>
                                      </p:to>
                                    </p:set>
                                    <p:animEffect transition="in" filter="randombar(horizontal)">
                                      <p:cBhvr>
                                        <p:cTn id="11" dur="500"/>
                                        <p:tgtEl>
                                          <p:spTgt spid="3891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8915">
                                            <p:txEl>
                                              <p:pRg st="1" end="1"/>
                                            </p:txEl>
                                          </p:spTgt>
                                        </p:tgtEl>
                                        <p:attrNameLst>
                                          <p:attrName>style.visibility</p:attrName>
                                        </p:attrNameLst>
                                      </p:cBhvr>
                                      <p:to>
                                        <p:strVal val="visible"/>
                                      </p:to>
                                    </p:set>
                                    <p:animEffect transition="in" filter="randombar(horizontal)">
                                      <p:cBhvr>
                                        <p:cTn id="16"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6000" smtClean="0">
                <a:solidFill>
                  <a:schemeClr val="hlink"/>
                </a:solidFill>
              </a:rPr>
              <a:t>Control Group</a:t>
            </a:r>
          </a:p>
        </p:txBody>
      </p:sp>
      <p:sp>
        <p:nvSpPr>
          <p:cNvPr id="39939" name="Rectangle 3"/>
          <p:cNvSpPr>
            <a:spLocks noGrp="1" noChangeArrowheads="1"/>
          </p:cNvSpPr>
          <p:nvPr>
            <p:ph type="body" idx="1"/>
          </p:nvPr>
        </p:nvSpPr>
        <p:spPr>
          <a:xfrm>
            <a:off x="0" y="1600200"/>
            <a:ext cx="9144000" cy="5257800"/>
          </a:xfrm>
        </p:spPr>
        <p:txBody>
          <a:bodyPr/>
          <a:lstStyle/>
          <a:p>
            <a:pPr algn="ctr" eaLnBrk="1" hangingPunct="1">
              <a:buFontTx/>
              <a:buNone/>
            </a:pPr>
            <a:r>
              <a:rPr lang="en-US" sz="4000" smtClean="0"/>
              <a:t> </a:t>
            </a:r>
            <a:r>
              <a:rPr lang="en-US" sz="4800" smtClean="0"/>
              <a:t>Because his grandmother always used 50g. of sugar in her recipe, John is going to use that amount in his control group.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slide(fromBottom)">
                                      <p:cBhvr>
                                        <p:cTn id="7" dur="500"/>
                                        <p:tgtEl>
                                          <p:spTgt spid="39938"/>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animEffect transition="in" filter="randombar(horizontal)">
                                      <p:cBhvr>
                                        <p:cTn id="11" dur="500"/>
                                        <p:tgtEl>
                                          <p:spTgt spid="39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8991600" cy="1219200"/>
          </a:xfrm>
        </p:spPr>
        <p:txBody>
          <a:bodyPr/>
          <a:lstStyle/>
          <a:p>
            <a:pPr eaLnBrk="1" hangingPunct="1"/>
            <a:r>
              <a:rPr lang="en-US" sz="5400" smtClean="0">
                <a:solidFill>
                  <a:schemeClr val="hlink"/>
                </a:solidFill>
              </a:rPr>
              <a:t>Constants</a:t>
            </a:r>
          </a:p>
        </p:txBody>
      </p:sp>
      <p:sp>
        <p:nvSpPr>
          <p:cNvPr id="40963" name="Rectangle 3"/>
          <p:cNvSpPr>
            <a:spLocks noGrp="1" noChangeArrowheads="1"/>
          </p:cNvSpPr>
          <p:nvPr>
            <p:ph type="body" sz="half" idx="1"/>
          </p:nvPr>
        </p:nvSpPr>
        <p:spPr>
          <a:xfrm>
            <a:off x="0" y="1600200"/>
            <a:ext cx="5638800" cy="5257800"/>
          </a:xfrm>
        </p:spPr>
        <p:txBody>
          <a:bodyPr/>
          <a:lstStyle/>
          <a:p>
            <a:pPr algn="ctr" eaLnBrk="1" hangingPunct="1">
              <a:buFontTx/>
              <a:buNone/>
            </a:pPr>
            <a:r>
              <a:rPr lang="en-US" sz="4000" smtClean="0"/>
              <a:t>John’s teacher reminds him to keep all other factors the same so that any observed changes in the bread can be attributed to the variation in the amount of sugar.</a:t>
            </a:r>
          </a:p>
        </p:txBody>
      </p:sp>
      <p:pic>
        <p:nvPicPr>
          <p:cNvPr id="31748" name="Picture 4" descr="MMj03181130000[1]"/>
          <p:cNvPicPr>
            <a:picLocks noGrp="1" noChangeAspect="1" noChangeArrowheads="1" noCrop="1"/>
          </p:cNvPicPr>
          <p:nvPr>
            <p:ph sz="half" idx="2"/>
          </p:nvPr>
        </p:nvPicPr>
        <p:blipFill>
          <a:blip r:embed="rId2"/>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randombar(horizontal)">
                                      <p:cBhvr>
                                        <p:cTn id="7" dur="500"/>
                                        <p:tgtEl>
                                          <p:spTgt spid="409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8991600" cy="1219200"/>
          </a:xfrm>
        </p:spPr>
        <p:txBody>
          <a:bodyPr/>
          <a:lstStyle/>
          <a:p>
            <a:pPr eaLnBrk="1" hangingPunct="1"/>
            <a:r>
              <a:rPr lang="en-US" sz="5400" smtClean="0">
                <a:solidFill>
                  <a:schemeClr val="hlink"/>
                </a:solidFill>
              </a:rPr>
              <a:t>Constants</a:t>
            </a:r>
          </a:p>
        </p:txBody>
      </p:sp>
      <p:sp>
        <p:nvSpPr>
          <p:cNvPr id="41987" name="Rectangle 3"/>
          <p:cNvSpPr>
            <a:spLocks noGrp="1" noChangeArrowheads="1"/>
          </p:cNvSpPr>
          <p:nvPr>
            <p:ph type="body" sz="half" idx="1"/>
          </p:nvPr>
        </p:nvSpPr>
        <p:spPr>
          <a:xfrm>
            <a:off x="0" y="1600200"/>
            <a:ext cx="5638800" cy="5257800"/>
          </a:xfrm>
        </p:spPr>
        <p:txBody>
          <a:bodyPr/>
          <a:lstStyle/>
          <a:p>
            <a:pPr algn="ctr" eaLnBrk="1" hangingPunct="1">
              <a:buFontTx/>
              <a:buNone/>
            </a:pPr>
            <a:r>
              <a:rPr lang="en-US" sz="4000" smtClean="0"/>
              <a:t> </a:t>
            </a:r>
          </a:p>
          <a:p>
            <a:pPr algn="ctr" eaLnBrk="1" hangingPunct="1">
              <a:buFontTx/>
              <a:buNone/>
            </a:pPr>
            <a:r>
              <a:rPr lang="en-US" sz="4000" smtClean="0"/>
              <a:t>The constants in an experiment are all the factors that the experimenter attempts to keep the same. </a:t>
            </a:r>
          </a:p>
          <a:p>
            <a:pPr algn="ctr" eaLnBrk="1" hangingPunct="1">
              <a:buFontTx/>
              <a:buNone/>
            </a:pPr>
            <a:endParaRPr lang="en-US" sz="4000" smtClean="0">
              <a:solidFill>
                <a:srgbClr val="AD1505"/>
              </a:solidFill>
            </a:endParaRPr>
          </a:p>
        </p:txBody>
      </p:sp>
      <p:pic>
        <p:nvPicPr>
          <p:cNvPr id="32772" name="Picture 4" descr="MMj03181130000[1]"/>
          <p:cNvPicPr>
            <a:picLocks noGrp="1" noChangeAspect="1" noChangeArrowheads="1" noCrop="1"/>
          </p:cNvPicPr>
          <p:nvPr>
            <p:ph sz="half" idx="2"/>
          </p:nvPr>
        </p:nvPicPr>
        <p:blipFill>
          <a:blip r:embed="rId2"/>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randombar(horizontal)">
                                      <p:cBhvr>
                                        <p:cTn id="7" dur="500"/>
                                        <p:tgtEl>
                                          <p:spTgt spid="41987">
                                            <p:txEl>
                                              <p:pRg st="0" end="0"/>
                                            </p:txEl>
                                          </p:spTgt>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animEffect transition="in" filter="randombar(horizontal)">
                                      <p:cBhvr>
                                        <p:cTn id="11" dur="500"/>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8991600" cy="1219200"/>
          </a:xfrm>
        </p:spPr>
        <p:txBody>
          <a:bodyPr/>
          <a:lstStyle/>
          <a:p>
            <a:pPr eaLnBrk="1" hangingPunct="1"/>
            <a:r>
              <a:rPr lang="en-US" sz="5400" smtClean="0">
                <a:solidFill>
                  <a:schemeClr val="hlink"/>
                </a:solidFill>
              </a:rPr>
              <a:t>Constants</a:t>
            </a:r>
          </a:p>
        </p:txBody>
      </p:sp>
      <p:sp>
        <p:nvSpPr>
          <p:cNvPr id="49155" name="Rectangle 3"/>
          <p:cNvSpPr>
            <a:spLocks noGrp="1" noChangeArrowheads="1"/>
          </p:cNvSpPr>
          <p:nvPr>
            <p:ph type="body" sz="half" idx="1"/>
          </p:nvPr>
        </p:nvSpPr>
        <p:spPr>
          <a:xfrm>
            <a:off x="0" y="1219200"/>
            <a:ext cx="6096000" cy="5638800"/>
          </a:xfrm>
        </p:spPr>
        <p:txBody>
          <a:bodyPr/>
          <a:lstStyle/>
          <a:p>
            <a:pPr algn="ctr" eaLnBrk="1" hangingPunct="1">
              <a:lnSpc>
                <a:spcPct val="90000"/>
              </a:lnSpc>
              <a:buFontTx/>
              <a:buNone/>
            </a:pPr>
            <a:r>
              <a:rPr lang="en-US" sz="3600" smtClean="0"/>
              <a:t>They might include:</a:t>
            </a:r>
          </a:p>
          <a:p>
            <a:pPr algn="ctr" eaLnBrk="1" hangingPunct="1">
              <a:lnSpc>
                <a:spcPct val="90000"/>
              </a:lnSpc>
              <a:buFontTx/>
              <a:buNone/>
            </a:pPr>
            <a:r>
              <a:rPr lang="en-US" sz="3600" smtClean="0"/>
              <a:t>Other ingredients to the bread recipe, oven used, rise time, brand of ingredients, cooking time, type of pan used, air temperature and humidity where the bread was rising, oven temperature,  age of the yeast… </a:t>
            </a:r>
          </a:p>
        </p:txBody>
      </p:sp>
      <p:pic>
        <p:nvPicPr>
          <p:cNvPr id="34820" name="Picture 4" descr="MMj03181130000[1]"/>
          <p:cNvPicPr>
            <a:picLocks noGrp="1" noChangeAspect="1" noChangeArrowheads="1" noCrop="1"/>
          </p:cNvPicPr>
          <p:nvPr>
            <p:ph sz="half" idx="2"/>
          </p:nvPr>
        </p:nvPicPr>
        <p:blipFill>
          <a:blip r:embed="rId2"/>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randombar(horizontal)">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randombar(horizontal)">
                                      <p:cBhvr>
                                        <p:cTn id="12" dur="5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0"/>
            <a:ext cx="8991600" cy="1219200"/>
          </a:xfrm>
        </p:spPr>
        <p:txBody>
          <a:bodyPr/>
          <a:lstStyle/>
          <a:p>
            <a:pPr eaLnBrk="1" hangingPunct="1"/>
            <a:r>
              <a:rPr lang="en-US" sz="5400" smtClean="0">
                <a:solidFill>
                  <a:srgbClr val="AD1505"/>
                </a:solidFill>
              </a:rPr>
              <a:t>Experiment</a:t>
            </a:r>
          </a:p>
        </p:txBody>
      </p:sp>
      <p:sp>
        <p:nvSpPr>
          <p:cNvPr id="50179" name="Rectangle 3"/>
          <p:cNvSpPr>
            <a:spLocks noGrp="1" noChangeArrowheads="1"/>
          </p:cNvSpPr>
          <p:nvPr>
            <p:ph type="body" sz="half" idx="1"/>
          </p:nvPr>
        </p:nvSpPr>
        <p:spPr>
          <a:xfrm>
            <a:off x="0" y="1295400"/>
            <a:ext cx="5867400" cy="5257800"/>
          </a:xfrm>
        </p:spPr>
        <p:txBody>
          <a:bodyPr/>
          <a:lstStyle/>
          <a:p>
            <a:pPr algn="ctr" eaLnBrk="1" hangingPunct="1">
              <a:lnSpc>
                <a:spcPct val="90000"/>
              </a:lnSpc>
              <a:buFontTx/>
              <a:buNone/>
            </a:pPr>
            <a:r>
              <a:rPr lang="en-US" sz="4000" dirty="0" smtClean="0"/>
              <a:t>John writes out his procedure for his experiment along with a materials list in his journal. </a:t>
            </a:r>
          </a:p>
        </p:txBody>
      </p:sp>
      <p:pic>
        <p:nvPicPr>
          <p:cNvPr id="35844" name="Picture 4" descr="MMj02836790000[1]"/>
          <p:cNvPicPr>
            <a:picLocks noGrp="1" noChangeAspect="1" noChangeArrowheads="1" noCrop="1"/>
          </p:cNvPicPr>
          <p:nvPr>
            <p:ph sz="half" idx="2"/>
          </p:nvPr>
        </p:nvPicPr>
        <p:blipFill>
          <a:blip r:embed="rId2"/>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randombar(horizontal)">
                                      <p:cBhvr>
                                        <p:cTn id="7" dur="5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8991600" cy="1219200"/>
          </a:xfrm>
        </p:spPr>
        <p:txBody>
          <a:bodyPr/>
          <a:lstStyle/>
          <a:p>
            <a:pPr eaLnBrk="1" hangingPunct="1"/>
            <a:r>
              <a:rPr lang="en-US" sz="5400" smtClean="0">
                <a:solidFill>
                  <a:schemeClr val="hlink"/>
                </a:solidFill>
              </a:rPr>
              <a:t>Trials</a:t>
            </a:r>
          </a:p>
        </p:txBody>
      </p:sp>
      <p:sp>
        <p:nvSpPr>
          <p:cNvPr id="51203" name="Rectangle 3"/>
          <p:cNvSpPr>
            <a:spLocks noGrp="1" noChangeArrowheads="1"/>
          </p:cNvSpPr>
          <p:nvPr>
            <p:ph type="body" sz="half" idx="1"/>
          </p:nvPr>
        </p:nvSpPr>
        <p:spPr>
          <a:xfrm>
            <a:off x="0" y="1066800"/>
            <a:ext cx="6019800" cy="5791200"/>
          </a:xfrm>
        </p:spPr>
        <p:txBody>
          <a:bodyPr/>
          <a:lstStyle/>
          <a:p>
            <a:pPr algn="ctr" eaLnBrk="1" hangingPunct="1">
              <a:buFontTx/>
              <a:buNone/>
            </a:pPr>
            <a:endParaRPr lang="en-US" sz="4000" smtClean="0"/>
          </a:p>
          <a:p>
            <a:pPr algn="ctr" eaLnBrk="1" hangingPunct="1">
              <a:buFontTx/>
              <a:buNone/>
            </a:pPr>
            <a:r>
              <a:rPr lang="en-US" sz="4000" smtClean="0"/>
              <a:t>Trials refer to replicate groups that are exposed to the same conditions in an experiment.</a:t>
            </a:r>
          </a:p>
          <a:p>
            <a:pPr algn="ctr" eaLnBrk="1" hangingPunct="1">
              <a:buFontTx/>
              <a:buNone/>
            </a:pPr>
            <a:r>
              <a:rPr lang="en-US" sz="4000" smtClean="0"/>
              <a:t>John is going to test each sugar variable 3 times.</a:t>
            </a:r>
          </a:p>
        </p:txBody>
      </p:sp>
      <p:pic>
        <p:nvPicPr>
          <p:cNvPr id="36868" name="Picture 4" descr="MMj03181130000[1]"/>
          <p:cNvPicPr>
            <a:picLocks noGrp="1" noChangeAspect="1" noChangeArrowheads="1" noCrop="1"/>
          </p:cNvPicPr>
          <p:nvPr>
            <p:ph sz="half" idx="2"/>
          </p:nvPr>
        </p:nvPicPr>
        <p:blipFill>
          <a:blip r:embed="rId2"/>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randombar(horizontal)">
                                      <p:cBhvr>
                                        <p:cTn id="7" dur="500"/>
                                        <p:tgtEl>
                                          <p:spTgt spid="5120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randombar(horizontal)">
                                      <p:cBhvr>
                                        <p:cTn id="12"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8991600" cy="1219200"/>
          </a:xfrm>
        </p:spPr>
        <p:txBody>
          <a:bodyPr/>
          <a:lstStyle/>
          <a:p>
            <a:pPr eaLnBrk="1" hangingPunct="1"/>
            <a:r>
              <a:rPr lang="en-US" sz="5400" smtClean="0">
                <a:solidFill>
                  <a:srgbClr val="AD1505"/>
                </a:solidFill>
              </a:rPr>
              <a:t>Collect and Analyze Results</a:t>
            </a:r>
          </a:p>
        </p:txBody>
      </p:sp>
      <p:sp>
        <p:nvSpPr>
          <p:cNvPr id="52227" name="Rectangle 3"/>
          <p:cNvSpPr>
            <a:spLocks noGrp="1" noChangeArrowheads="1"/>
          </p:cNvSpPr>
          <p:nvPr>
            <p:ph type="body" sz="half" idx="1"/>
          </p:nvPr>
        </p:nvSpPr>
        <p:spPr>
          <a:xfrm>
            <a:off x="0" y="1295400"/>
            <a:ext cx="5867400" cy="5257800"/>
          </a:xfrm>
        </p:spPr>
        <p:txBody>
          <a:bodyPr/>
          <a:lstStyle/>
          <a:p>
            <a:pPr algn="ctr" eaLnBrk="1" hangingPunct="1">
              <a:lnSpc>
                <a:spcPct val="90000"/>
              </a:lnSpc>
              <a:buFontTx/>
              <a:buNone/>
            </a:pPr>
            <a:r>
              <a:rPr lang="en-US" sz="4800" smtClean="0"/>
              <a:t>John comes up with a table he can use to record his data.</a:t>
            </a:r>
          </a:p>
          <a:p>
            <a:pPr algn="ctr" eaLnBrk="1" hangingPunct="1">
              <a:lnSpc>
                <a:spcPct val="90000"/>
              </a:lnSpc>
              <a:buFontTx/>
              <a:buNone/>
            </a:pPr>
            <a:r>
              <a:rPr lang="en-US" sz="4800" smtClean="0"/>
              <a:t>John gets all his materials together and carries out his experiment.</a:t>
            </a:r>
          </a:p>
        </p:txBody>
      </p:sp>
      <p:pic>
        <p:nvPicPr>
          <p:cNvPr id="37892" name="Picture 4" descr="MMj02836790000[1]"/>
          <p:cNvPicPr>
            <a:picLocks noGrp="1" noChangeAspect="1" noChangeArrowheads="1" noCrop="1"/>
          </p:cNvPicPr>
          <p:nvPr>
            <p:ph sz="half" idx="2"/>
          </p:nvPr>
        </p:nvPicPr>
        <p:blipFill>
          <a:blip r:embed="rId2"/>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randombar(horizontal)">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randombar(horizontal)">
                                      <p:cBhvr>
                                        <p:cTn id="12"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1143000" y="533400"/>
            <a:ext cx="6934200" cy="1143000"/>
          </a:xfrm>
          <a:prstGeom prst="rect">
            <a:avLst/>
          </a:prstGeom>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Arial Black"/>
              </a:rPr>
              <a:t>Scientific Method</a:t>
            </a:r>
          </a:p>
        </p:txBody>
      </p:sp>
      <p:sp>
        <p:nvSpPr>
          <p:cNvPr id="3075" name="Rectangle 3"/>
          <p:cNvSpPr>
            <a:spLocks noGrp="1" noChangeArrowheads="1"/>
          </p:cNvSpPr>
          <p:nvPr>
            <p:ph type="body" sz="half" idx="1"/>
          </p:nvPr>
        </p:nvSpPr>
        <p:spPr>
          <a:xfrm>
            <a:off x="0" y="1600200"/>
            <a:ext cx="9144000" cy="5257800"/>
          </a:xfrm>
        </p:spPr>
        <p:txBody>
          <a:bodyPr/>
          <a:lstStyle/>
          <a:p>
            <a:pPr algn="ctr" eaLnBrk="1" hangingPunct="1">
              <a:buFontTx/>
              <a:buNone/>
            </a:pPr>
            <a:r>
              <a:rPr lang="en-US" sz="4000" smtClean="0">
                <a:solidFill>
                  <a:srgbClr val="AD1505"/>
                </a:solidFill>
              </a:rPr>
              <a:t>Problem/Question</a:t>
            </a:r>
          </a:p>
          <a:p>
            <a:pPr algn="ctr" eaLnBrk="1" hangingPunct="1">
              <a:buFontTx/>
              <a:buNone/>
            </a:pPr>
            <a:r>
              <a:rPr lang="en-US" sz="4000" smtClean="0">
                <a:solidFill>
                  <a:srgbClr val="AD1505"/>
                </a:solidFill>
              </a:rPr>
              <a:t>Observation/Research</a:t>
            </a:r>
          </a:p>
          <a:p>
            <a:pPr algn="ctr" eaLnBrk="1" hangingPunct="1">
              <a:buFontTx/>
              <a:buNone/>
            </a:pPr>
            <a:r>
              <a:rPr lang="en-US" sz="4000" smtClean="0">
                <a:solidFill>
                  <a:srgbClr val="AD1505"/>
                </a:solidFill>
              </a:rPr>
              <a:t>Formulate a Hypothesis</a:t>
            </a:r>
          </a:p>
          <a:p>
            <a:pPr algn="ctr" eaLnBrk="1" hangingPunct="1">
              <a:buFontTx/>
              <a:buNone/>
            </a:pPr>
            <a:r>
              <a:rPr lang="en-US" sz="4000" smtClean="0">
                <a:solidFill>
                  <a:srgbClr val="AD1505"/>
                </a:solidFill>
              </a:rPr>
              <a:t>Experiment</a:t>
            </a:r>
          </a:p>
          <a:p>
            <a:pPr algn="ctr" eaLnBrk="1" hangingPunct="1">
              <a:buFontTx/>
              <a:buNone/>
            </a:pPr>
            <a:r>
              <a:rPr lang="en-US" sz="4000" smtClean="0">
                <a:solidFill>
                  <a:srgbClr val="AD1505"/>
                </a:solidFill>
              </a:rPr>
              <a:t>Collect and Analyze Results</a:t>
            </a:r>
          </a:p>
          <a:p>
            <a:pPr algn="ctr" eaLnBrk="1" hangingPunct="1">
              <a:buFontTx/>
              <a:buNone/>
            </a:pPr>
            <a:r>
              <a:rPr lang="en-US" sz="4000" smtClean="0">
                <a:solidFill>
                  <a:srgbClr val="AD1505"/>
                </a:solidFill>
              </a:rPr>
              <a:t>Conclusion</a:t>
            </a:r>
          </a:p>
          <a:p>
            <a:pPr algn="ctr" eaLnBrk="1" hangingPunct="1">
              <a:buFontTx/>
              <a:buNone/>
            </a:pPr>
            <a:r>
              <a:rPr lang="en-US" sz="4000" smtClean="0">
                <a:solidFill>
                  <a:srgbClr val="AD1505"/>
                </a:solidFill>
              </a:rPr>
              <a:t>Communicate the Results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par>
                          <p:cTn id="8" fill="hold" nodeType="afterGroup">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animEffect transition="in" filter="fade">
                                      <p:cBhvr>
                                        <p:cTn id="11" dur="3000"/>
                                        <p:tgtEl>
                                          <p:spTgt spid="3075">
                                            <p:txEl>
                                              <p:pRg st="0" end="0"/>
                                            </p:txEl>
                                          </p:spTgt>
                                        </p:tgtEl>
                                      </p:cBhvr>
                                    </p:animEffect>
                                    <p:anim calcmode="lin" valueType="num">
                                      <p:cBhvr>
                                        <p:cTn id="12" dur="3000" fill="hold"/>
                                        <p:tgtEl>
                                          <p:spTgt spid="3075">
                                            <p:txEl>
                                              <p:pRg st="0" end="0"/>
                                            </p:txEl>
                                          </p:spTgt>
                                        </p:tgtEl>
                                        <p:attrNameLst>
                                          <p:attrName>style.rotation</p:attrName>
                                        </p:attrNameLst>
                                      </p:cBhvr>
                                      <p:tavLst>
                                        <p:tav tm="0">
                                          <p:val>
                                            <p:fltVal val="720"/>
                                          </p:val>
                                        </p:tav>
                                        <p:tav tm="100000">
                                          <p:val>
                                            <p:fltVal val="0"/>
                                          </p:val>
                                        </p:tav>
                                      </p:tavLst>
                                    </p:anim>
                                    <p:anim calcmode="lin" valueType="num">
                                      <p:cBhvr>
                                        <p:cTn id="13" dur="3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14" dur="3000" fill="hold"/>
                                        <p:tgtEl>
                                          <p:spTgt spid="3075">
                                            <p:txEl>
                                              <p:pRg st="0" end="0"/>
                                            </p:txEl>
                                          </p:spTgt>
                                        </p:tgtEl>
                                        <p:attrNameLst>
                                          <p:attrName>ppt_w</p:attrName>
                                        </p:attrNameLst>
                                      </p:cBhvr>
                                      <p:tavLst>
                                        <p:tav tm="0">
                                          <p:val>
                                            <p:fltVal val="0"/>
                                          </p:val>
                                        </p:tav>
                                        <p:tav tm="100000">
                                          <p:val>
                                            <p:strVal val="#ppt_w"/>
                                          </p:val>
                                        </p:tav>
                                      </p:tavLst>
                                    </p:anim>
                                  </p:childTnLst>
                                </p:cTn>
                              </p:par>
                            </p:childTnLst>
                          </p:cTn>
                        </p:par>
                        <p:par>
                          <p:cTn id="15" fill="hold" nodeType="afterGroup">
                            <p:stCondLst>
                              <p:cond delay="3500"/>
                            </p:stCondLst>
                            <p:childTnLst>
                              <p:par>
                                <p:cTn id="16" presetID="35" presetClass="entr" presetSubtype="0" fill="hold" grpId="0" nodeType="after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Effect transition="in" filter="fade">
                                      <p:cBhvr>
                                        <p:cTn id="18" dur="3000"/>
                                        <p:tgtEl>
                                          <p:spTgt spid="3075">
                                            <p:txEl>
                                              <p:pRg st="1" end="1"/>
                                            </p:txEl>
                                          </p:spTgt>
                                        </p:tgtEl>
                                      </p:cBhvr>
                                    </p:animEffect>
                                    <p:anim calcmode="lin" valueType="num">
                                      <p:cBhvr>
                                        <p:cTn id="19" dur="3000" fill="hold"/>
                                        <p:tgtEl>
                                          <p:spTgt spid="3075">
                                            <p:txEl>
                                              <p:pRg st="1" end="1"/>
                                            </p:txEl>
                                          </p:spTgt>
                                        </p:tgtEl>
                                        <p:attrNameLst>
                                          <p:attrName>style.rotation</p:attrName>
                                        </p:attrNameLst>
                                      </p:cBhvr>
                                      <p:tavLst>
                                        <p:tav tm="0">
                                          <p:val>
                                            <p:fltVal val="720"/>
                                          </p:val>
                                        </p:tav>
                                        <p:tav tm="100000">
                                          <p:val>
                                            <p:fltVal val="0"/>
                                          </p:val>
                                        </p:tav>
                                      </p:tavLst>
                                    </p:anim>
                                    <p:anim calcmode="lin" valueType="num">
                                      <p:cBhvr>
                                        <p:cTn id="20" dur="3000" fill="hold"/>
                                        <p:tgtEl>
                                          <p:spTgt spid="3075">
                                            <p:txEl>
                                              <p:pRg st="1" end="1"/>
                                            </p:txEl>
                                          </p:spTgt>
                                        </p:tgtEl>
                                        <p:attrNameLst>
                                          <p:attrName>ppt_h</p:attrName>
                                        </p:attrNameLst>
                                      </p:cBhvr>
                                      <p:tavLst>
                                        <p:tav tm="0">
                                          <p:val>
                                            <p:fltVal val="0"/>
                                          </p:val>
                                        </p:tav>
                                        <p:tav tm="100000">
                                          <p:val>
                                            <p:strVal val="#ppt_h"/>
                                          </p:val>
                                        </p:tav>
                                      </p:tavLst>
                                    </p:anim>
                                    <p:anim calcmode="lin" valueType="num">
                                      <p:cBhvr>
                                        <p:cTn id="21" dur="3000" fill="hold"/>
                                        <p:tgtEl>
                                          <p:spTgt spid="3075">
                                            <p:txEl>
                                              <p:pRg st="1" end="1"/>
                                            </p:txEl>
                                          </p:spTgt>
                                        </p:tgtEl>
                                        <p:attrNameLst>
                                          <p:attrName>ppt_w</p:attrName>
                                        </p:attrNameLst>
                                      </p:cBhvr>
                                      <p:tavLst>
                                        <p:tav tm="0">
                                          <p:val>
                                            <p:fltVal val="0"/>
                                          </p:val>
                                        </p:tav>
                                        <p:tav tm="100000">
                                          <p:val>
                                            <p:strVal val="#ppt_w"/>
                                          </p:val>
                                        </p:tav>
                                      </p:tavLst>
                                    </p:anim>
                                  </p:childTnLst>
                                </p:cTn>
                              </p:par>
                            </p:childTnLst>
                          </p:cTn>
                        </p:par>
                        <p:par>
                          <p:cTn id="22" fill="hold" nodeType="afterGroup">
                            <p:stCondLst>
                              <p:cond delay="6500"/>
                            </p:stCondLst>
                            <p:childTnLst>
                              <p:par>
                                <p:cTn id="23" presetID="35" presetClass="entr" presetSubtype="0" fill="hold" grpId="0" nodeType="after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Effect transition="in" filter="fade">
                                      <p:cBhvr>
                                        <p:cTn id="25" dur="3000"/>
                                        <p:tgtEl>
                                          <p:spTgt spid="3075">
                                            <p:txEl>
                                              <p:pRg st="2" end="2"/>
                                            </p:txEl>
                                          </p:spTgt>
                                        </p:tgtEl>
                                      </p:cBhvr>
                                    </p:animEffect>
                                    <p:anim calcmode="lin" valueType="num">
                                      <p:cBhvr>
                                        <p:cTn id="26" dur="3000" fill="hold"/>
                                        <p:tgtEl>
                                          <p:spTgt spid="3075">
                                            <p:txEl>
                                              <p:pRg st="2" end="2"/>
                                            </p:txEl>
                                          </p:spTgt>
                                        </p:tgtEl>
                                        <p:attrNameLst>
                                          <p:attrName>style.rotation</p:attrName>
                                        </p:attrNameLst>
                                      </p:cBhvr>
                                      <p:tavLst>
                                        <p:tav tm="0">
                                          <p:val>
                                            <p:fltVal val="720"/>
                                          </p:val>
                                        </p:tav>
                                        <p:tav tm="100000">
                                          <p:val>
                                            <p:fltVal val="0"/>
                                          </p:val>
                                        </p:tav>
                                      </p:tavLst>
                                    </p:anim>
                                    <p:anim calcmode="lin" valueType="num">
                                      <p:cBhvr>
                                        <p:cTn id="27" dur="3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28" dur="3000" fill="hold"/>
                                        <p:tgtEl>
                                          <p:spTgt spid="3075">
                                            <p:txEl>
                                              <p:pRg st="2" end="2"/>
                                            </p:txEl>
                                          </p:spTgt>
                                        </p:tgtEl>
                                        <p:attrNameLst>
                                          <p:attrName>ppt_w</p:attrName>
                                        </p:attrNameLst>
                                      </p:cBhvr>
                                      <p:tavLst>
                                        <p:tav tm="0">
                                          <p:val>
                                            <p:fltVal val="0"/>
                                          </p:val>
                                        </p:tav>
                                        <p:tav tm="100000">
                                          <p:val>
                                            <p:strVal val="#ppt_w"/>
                                          </p:val>
                                        </p:tav>
                                      </p:tavLst>
                                    </p:anim>
                                  </p:childTnLst>
                                </p:cTn>
                              </p:par>
                            </p:childTnLst>
                          </p:cTn>
                        </p:par>
                        <p:par>
                          <p:cTn id="29" fill="hold" nodeType="afterGroup">
                            <p:stCondLst>
                              <p:cond delay="9500"/>
                            </p:stCondLst>
                            <p:childTnLst>
                              <p:par>
                                <p:cTn id="30" presetID="35" presetClass="entr" presetSubtype="0" fill="hold" grpId="0" nodeType="afterEffect">
                                  <p:stCondLst>
                                    <p:cond delay="0"/>
                                  </p:stCondLst>
                                  <p:childTnLst>
                                    <p:set>
                                      <p:cBhvr>
                                        <p:cTn id="31" dur="1" fill="hold">
                                          <p:stCondLst>
                                            <p:cond delay="0"/>
                                          </p:stCondLst>
                                        </p:cTn>
                                        <p:tgtEl>
                                          <p:spTgt spid="3075">
                                            <p:txEl>
                                              <p:pRg st="3" end="3"/>
                                            </p:txEl>
                                          </p:spTgt>
                                        </p:tgtEl>
                                        <p:attrNameLst>
                                          <p:attrName>style.visibility</p:attrName>
                                        </p:attrNameLst>
                                      </p:cBhvr>
                                      <p:to>
                                        <p:strVal val="visible"/>
                                      </p:to>
                                    </p:set>
                                    <p:animEffect transition="in" filter="fade">
                                      <p:cBhvr>
                                        <p:cTn id="32" dur="3000"/>
                                        <p:tgtEl>
                                          <p:spTgt spid="3075">
                                            <p:txEl>
                                              <p:pRg st="3" end="3"/>
                                            </p:txEl>
                                          </p:spTgt>
                                        </p:tgtEl>
                                      </p:cBhvr>
                                    </p:animEffect>
                                    <p:anim calcmode="lin" valueType="num">
                                      <p:cBhvr>
                                        <p:cTn id="33" dur="3000" fill="hold"/>
                                        <p:tgtEl>
                                          <p:spTgt spid="3075">
                                            <p:txEl>
                                              <p:pRg st="3" end="3"/>
                                            </p:txEl>
                                          </p:spTgt>
                                        </p:tgtEl>
                                        <p:attrNameLst>
                                          <p:attrName>style.rotation</p:attrName>
                                        </p:attrNameLst>
                                      </p:cBhvr>
                                      <p:tavLst>
                                        <p:tav tm="0">
                                          <p:val>
                                            <p:fltVal val="720"/>
                                          </p:val>
                                        </p:tav>
                                        <p:tav tm="100000">
                                          <p:val>
                                            <p:fltVal val="0"/>
                                          </p:val>
                                        </p:tav>
                                      </p:tavLst>
                                    </p:anim>
                                    <p:anim calcmode="lin" valueType="num">
                                      <p:cBhvr>
                                        <p:cTn id="34" dur="3000" fill="hold"/>
                                        <p:tgtEl>
                                          <p:spTgt spid="3075">
                                            <p:txEl>
                                              <p:pRg st="3" end="3"/>
                                            </p:txEl>
                                          </p:spTgt>
                                        </p:tgtEl>
                                        <p:attrNameLst>
                                          <p:attrName>ppt_h</p:attrName>
                                        </p:attrNameLst>
                                      </p:cBhvr>
                                      <p:tavLst>
                                        <p:tav tm="0">
                                          <p:val>
                                            <p:fltVal val="0"/>
                                          </p:val>
                                        </p:tav>
                                        <p:tav tm="100000">
                                          <p:val>
                                            <p:strVal val="#ppt_h"/>
                                          </p:val>
                                        </p:tav>
                                      </p:tavLst>
                                    </p:anim>
                                    <p:anim calcmode="lin" valueType="num">
                                      <p:cBhvr>
                                        <p:cTn id="35" dur="3000" fill="hold"/>
                                        <p:tgtEl>
                                          <p:spTgt spid="3075">
                                            <p:txEl>
                                              <p:pRg st="3" end="3"/>
                                            </p:txEl>
                                          </p:spTgt>
                                        </p:tgtEl>
                                        <p:attrNameLst>
                                          <p:attrName>ppt_w</p:attrName>
                                        </p:attrNameLst>
                                      </p:cBhvr>
                                      <p:tavLst>
                                        <p:tav tm="0">
                                          <p:val>
                                            <p:fltVal val="0"/>
                                          </p:val>
                                        </p:tav>
                                        <p:tav tm="100000">
                                          <p:val>
                                            <p:strVal val="#ppt_w"/>
                                          </p:val>
                                        </p:tav>
                                      </p:tavLst>
                                    </p:anim>
                                  </p:childTnLst>
                                </p:cTn>
                              </p:par>
                            </p:childTnLst>
                          </p:cTn>
                        </p:par>
                        <p:par>
                          <p:cTn id="36" fill="hold" nodeType="afterGroup">
                            <p:stCondLst>
                              <p:cond delay="12500"/>
                            </p:stCondLst>
                            <p:childTnLst>
                              <p:par>
                                <p:cTn id="37" presetID="35" presetClass="entr" presetSubtype="0" fill="hold" grpId="0" nodeType="afterEffect">
                                  <p:stCondLst>
                                    <p:cond delay="0"/>
                                  </p:stCondLst>
                                  <p:childTnLst>
                                    <p:set>
                                      <p:cBhvr>
                                        <p:cTn id="38" dur="1" fill="hold">
                                          <p:stCondLst>
                                            <p:cond delay="0"/>
                                          </p:stCondLst>
                                        </p:cTn>
                                        <p:tgtEl>
                                          <p:spTgt spid="3075">
                                            <p:txEl>
                                              <p:pRg st="4" end="4"/>
                                            </p:txEl>
                                          </p:spTgt>
                                        </p:tgtEl>
                                        <p:attrNameLst>
                                          <p:attrName>style.visibility</p:attrName>
                                        </p:attrNameLst>
                                      </p:cBhvr>
                                      <p:to>
                                        <p:strVal val="visible"/>
                                      </p:to>
                                    </p:set>
                                    <p:animEffect transition="in" filter="fade">
                                      <p:cBhvr>
                                        <p:cTn id="39" dur="3000"/>
                                        <p:tgtEl>
                                          <p:spTgt spid="3075">
                                            <p:txEl>
                                              <p:pRg st="4" end="4"/>
                                            </p:txEl>
                                          </p:spTgt>
                                        </p:tgtEl>
                                      </p:cBhvr>
                                    </p:animEffect>
                                    <p:anim calcmode="lin" valueType="num">
                                      <p:cBhvr>
                                        <p:cTn id="40" dur="3000" fill="hold"/>
                                        <p:tgtEl>
                                          <p:spTgt spid="3075">
                                            <p:txEl>
                                              <p:pRg st="4" end="4"/>
                                            </p:txEl>
                                          </p:spTgt>
                                        </p:tgtEl>
                                        <p:attrNameLst>
                                          <p:attrName>style.rotation</p:attrName>
                                        </p:attrNameLst>
                                      </p:cBhvr>
                                      <p:tavLst>
                                        <p:tav tm="0">
                                          <p:val>
                                            <p:fltVal val="720"/>
                                          </p:val>
                                        </p:tav>
                                        <p:tav tm="100000">
                                          <p:val>
                                            <p:fltVal val="0"/>
                                          </p:val>
                                        </p:tav>
                                      </p:tavLst>
                                    </p:anim>
                                    <p:anim calcmode="lin" valueType="num">
                                      <p:cBhvr>
                                        <p:cTn id="41" dur="3000" fill="hold"/>
                                        <p:tgtEl>
                                          <p:spTgt spid="3075">
                                            <p:txEl>
                                              <p:pRg st="4" end="4"/>
                                            </p:txEl>
                                          </p:spTgt>
                                        </p:tgtEl>
                                        <p:attrNameLst>
                                          <p:attrName>ppt_h</p:attrName>
                                        </p:attrNameLst>
                                      </p:cBhvr>
                                      <p:tavLst>
                                        <p:tav tm="0">
                                          <p:val>
                                            <p:fltVal val="0"/>
                                          </p:val>
                                        </p:tav>
                                        <p:tav tm="100000">
                                          <p:val>
                                            <p:strVal val="#ppt_h"/>
                                          </p:val>
                                        </p:tav>
                                      </p:tavLst>
                                    </p:anim>
                                    <p:anim calcmode="lin" valueType="num">
                                      <p:cBhvr>
                                        <p:cTn id="42" dur="3000" fill="hold"/>
                                        <p:tgtEl>
                                          <p:spTgt spid="3075">
                                            <p:txEl>
                                              <p:pRg st="4" end="4"/>
                                            </p:txEl>
                                          </p:spTgt>
                                        </p:tgtEl>
                                        <p:attrNameLst>
                                          <p:attrName>ppt_w</p:attrName>
                                        </p:attrNameLst>
                                      </p:cBhvr>
                                      <p:tavLst>
                                        <p:tav tm="0">
                                          <p:val>
                                            <p:fltVal val="0"/>
                                          </p:val>
                                        </p:tav>
                                        <p:tav tm="100000">
                                          <p:val>
                                            <p:strVal val="#ppt_w"/>
                                          </p:val>
                                        </p:tav>
                                      </p:tavLst>
                                    </p:anim>
                                  </p:childTnLst>
                                </p:cTn>
                              </p:par>
                            </p:childTnLst>
                          </p:cTn>
                        </p:par>
                        <p:par>
                          <p:cTn id="43" fill="hold" nodeType="afterGroup">
                            <p:stCondLst>
                              <p:cond delay="15500"/>
                            </p:stCondLst>
                            <p:childTnLst>
                              <p:par>
                                <p:cTn id="44" presetID="35" presetClass="entr" presetSubtype="0" fill="hold" grpId="0" nodeType="afterEffect">
                                  <p:stCondLst>
                                    <p:cond delay="0"/>
                                  </p:stCondLst>
                                  <p:childTnLst>
                                    <p:set>
                                      <p:cBhvr>
                                        <p:cTn id="45" dur="1" fill="hold">
                                          <p:stCondLst>
                                            <p:cond delay="0"/>
                                          </p:stCondLst>
                                        </p:cTn>
                                        <p:tgtEl>
                                          <p:spTgt spid="3075">
                                            <p:txEl>
                                              <p:pRg st="5" end="5"/>
                                            </p:txEl>
                                          </p:spTgt>
                                        </p:tgtEl>
                                        <p:attrNameLst>
                                          <p:attrName>style.visibility</p:attrName>
                                        </p:attrNameLst>
                                      </p:cBhvr>
                                      <p:to>
                                        <p:strVal val="visible"/>
                                      </p:to>
                                    </p:set>
                                    <p:animEffect transition="in" filter="fade">
                                      <p:cBhvr>
                                        <p:cTn id="46" dur="3000"/>
                                        <p:tgtEl>
                                          <p:spTgt spid="3075">
                                            <p:txEl>
                                              <p:pRg st="5" end="5"/>
                                            </p:txEl>
                                          </p:spTgt>
                                        </p:tgtEl>
                                      </p:cBhvr>
                                    </p:animEffect>
                                    <p:anim calcmode="lin" valueType="num">
                                      <p:cBhvr>
                                        <p:cTn id="47" dur="3000" fill="hold"/>
                                        <p:tgtEl>
                                          <p:spTgt spid="3075">
                                            <p:txEl>
                                              <p:pRg st="5" end="5"/>
                                            </p:txEl>
                                          </p:spTgt>
                                        </p:tgtEl>
                                        <p:attrNameLst>
                                          <p:attrName>style.rotation</p:attrName>
                                        </p:attrNameLst>
                                      </p:cBhvr>
                                      <p:tavLst>
                                        <p:tav tm="0">
                                          <p:val>
                                            <p:fltVal val="720"/>
                                          </p:val>
                                        </p:tav>
                                        <p:tav tm="100000">
                                          <p:val>
                                            <p:fltVal val="0"/>
                                          </p:val>
                                        </p:tav>
                                      </p:tavLst>
                                    </p:anim>
                                    <p:anim calcmode="lin" valueType="num">
                                      <p:cBhvr>
                                        <p:cTn id="48" dur="3000" fill="hold"/>
                                        <p:tgtEl>
                                          <p:spTgt spid="3075">
                                            <p:txEl>
                                              <p:pRg st="5" end="5"/>
                                            </p:txEl>
                                          </p:spTgt>
                                        </p:tgtEl>
                                        <p:attrNameLst>
                                          <p:attrName>ppt_h</p:attrName>
                                        </p:attrNameLst>
                                      </p:cBhvr>
                                      <p:tavLst>
                                        <p:tav tm="0">
                                          <p:val>
                                            <p:fltVal val="0"/>
                                          </p:val>
                                        </p:tav>
                                        <p:tav tm="100000">
                                          <p:val>
                                            <p:strVal val="#ppt_h"/>
                                          </p:val>
                                        </p:tav>
                                      </p:tavLst>
                                    </p:anim>
                                    <p:anim calcmode="lin" valueType="num">
                                      <p:cBhvr>
                                        <p:cTn id="49" dur="3000" fill="hold"/>
                                        <p:tgtEl>
                                          <p:spTgt spid="3075">
                                            <p:txEl>
                                              <p:pRg st="5" end="5"/>
                                            </p:txEl>
                                          </p:spTgt>
                                        </p:tgtEl>
                                        <p:attrNameLst>
                                          <p:attrName>ppt_w</p:attrName>
                                        </p:attrNameLst>
                                      </p:cBhvr>
                                      <p:tavLst>
                                        <p:tav tm="0">
                                          <p:val>
                                            <p:fltVal val="0"/>
                                          </p:val>
                                        </p:tav>
                                        <p:tav tm="100000">
                                          <p:val>
                                            <p:strVal val="#ppt_w"/>
                                          </p:val>
                                        </p:tav>
                                      </p:tavLst>
                                    </p:anim>
                                  </p:childTnLst>
                                </p:cTn>
                              </p:par>
                            </p:childTnLst>
                          </p:cTn>
                        </p:par>
                        <p:par>
                          <p:cTn id="50" fill="hold" nodeType="afterGroup">
                            <p:stCondLst>
                              <p:cond delay="18500"/>
                            </p:stCondLst>
                            <p:childTnLst>
                              <p:par>
                                <p:cTn id="51" presetID="35" presetClass="entr" presetSubtype="0" fill="hold" grpId="0" nodeType="afterEffect">
                                  <p:stCondLst>
                                    <p:cond delay="0"/>
                                  </p:stCondLst>
                                  <p:childTnLst>
                                    <p:set>
                                      <p:cBhvr>
                                        <p:cTn id="52" dur="1" fill="hold">
                                          <p:stCondLst>
                                            <p:cond delay="0"/>
                                          </p:stCondLst>
                                        </p:cTn>
                                        <p:tgtEl>
                                          <p:spTgt spid="3075">
                                            <p:txEl>
                                              <p:pRg st="6" end="6"/>
                                            </p:txEl>
                                          </p:spTgt>
                                        </p:tgtEl>
                                        <p:attrNameLst>
                                          <p:attrName>style.visibility</p:attrName>
                                        </p:attrNameLst>
                                      </p:cBhvr>
                                      <p:to>
                                        <p:strVal val="visible"/>
                                      </p:to>
                                    </p:set>
                                    <p:animEffect transition="in" filter="fade">
                                      <p:cBhvr>
                                        <p:cTn id="53" dur="3000"/>
                                        <p:tgtEl>
                                          <p:spTgt spid="3075">
                                            <p:txEl>
                                              <p:pRg st="6" end="6"/>
                                            </p:txEl>
                                          </p:spTgt>
                                        </p:tgtEl>
                                      </p:cBhvr>
                                    </p:animEffect>
                                    <p:anim calcmode="lin" valueType="num">
                                      <p:cBhvr>
                                        <p:cTn id="54" dur="3000" fill="hold"/>
                                        <p:tgtEl>
                                          <p:spTgt spid="3075">
                                            <p:txEl>
                                              <p:pRg st="6" end="6"/>
                                            </p:txEl>
                                          </p:spTgt>
                                        </p:tgtEl>
                                        <p:attrNameLst>
                                          <p:attrName>style.rotation</p:attrName>
                                        </p:attrNameLst>
                                      </p:cBhvr>
                                      <p:tavLst>
                                        <p:tav tm="0">
                                          <p:val>
                                            <p:fltVal val="720"/>
                                          </p:val>
                                        </p:tav>
                                        <p:tav tm="100000">
                                          <p:val>
                                            <p:fltVal val="0"/>
                                          </p:val>
                                        </p:tav>
                                      </p:tavLst>
                                    </p:anim>
                                    <p:anim calcmode="lin" valueType="num">
                                      <p:cBhvr>
                                        <p:cTn id="55" dur="3000" fill="hold"/>
                                        <p:tgtEl>
                                          <p:spTgt spid="3075">
                                            <p:txEl>
                                              <p:pRg st="6" end="6"/>
                                            </p:txEl>
                                          </p:spTgt>
                                        </p:tgtEl>
                                        <p:attrNameLst>
                                          <p:attrName>ppt_h</p:attrName>
                                        </p:attrNameLst>
                                      </p:cBhvr>
                                      <p:tavLst>
                                        <p:tav tm="0">
                                          <p:val>
                                            <p:fltVal val="0"/>
                                          </p:val>
                                        </p:tav>
                                        <p:tav tm="100000">
                                          <p:val>
                                            <p:strVal val="#ppt_h"/>
                                          </p:val>
                                        </p:tav>
                                      </p:tavLst>
                                    </p:anim>
                                    <p:anim calcmode="lin" valueType="num">
                                      <p:cBhvr>
                                        <p:cTn id="56" dur="3000" fill="hold"/>
                                        <p:tgtEl>
                                          <p:spTgt spid="3075">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0"/>
            <a:ext cx="8229600" cy="914400"/>
          </a:xfrm>
        </p:spPr>
        <p:txBody>
          <a:bodyPr/>
          <a:lstStyle/>
          <a:p>
            <a:pPr eaLnBrk="1" hangingPunct="1"/>
            <a:r>
              <a:rPr lang="en-US" sz="4000" smtClean="0"/>
              <a:t>Size of Baked Bread (LxWxH) cm</a:t>
            </a:r>
            <a:r>
              <a:rPr lang="en-US" sz="4000" baseline="30000" smtClean="0"/>
              <a:t>3</a:t>
            </a:r>
            <a:endParaRPr lang="en-US" sz="4000" smtClean="0"/>
          </a:p>
        </p:txBody>
      </p:sp>
      <p:graphicFrame>
        <p:nvGraphicFramePr>
          <p:cNvPr id="53251" name="Group 3"/>
          <p:cNvGraphicFramePr>
            <a:graphicFrameLocks noGrp="1"/>
          </p:cNvGraphicFramePr>
          <p:nvPr>
            <p:ph idx="1"/>
          </p:nvPr>
        </p:nvGraphicFramePr>
        <p:xfrm>
          <a:off x="228600" y="2514600"/>
          <a:ext cx="8686800" cy="4358959"/>
        </p:xfrm>
        <a:graphic>
          <a:graphicData uri="http://schemas.openxmlformats.org/drawingml/2006/table">
            <a:tbl>
              <a:tblPr/>
              <a:tblGrid>
                <a:gridCol w="1770063"/>
                <a:gridCol w="1704975"/>
                <a:gridCol w="1736725"/>
                <a:gridCol w="1736725"/>
                <a:gridCol w="1738312"/>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D1505"/>
                          </a:solidFill>
                          <a:effectLst/>
                          <a:latin typeface="Arial"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Size (cm</a:t>
                      </a:r>
                      <a:r>
                        <a:rPr kumimoji="0" lang="en-US" sz="2000" b="1" i="0" u="none" strike="noStrike" cap="none" normalizeH="0" baseline="30000" smtClean="0">
                          <a:ln>
                            <a:noFill/>
                          </a:ln>
                          <a:solidFill>
                            <a:srgbClr val="0033CC"/>
                          </a:solidFill>
                          <a:effectLst>
                            <a:outerShdw blurRad="38100" dist="38100" dir="2700000" algn="tl">
                              <a:srgbClr val="000000"/>
                            </a:outerShdw>
                          </a:effectLst>
                          <a:latin typeface="Arial" charset="0"/>
                        </a:rPr>
                        <a:t>3</a:t>
                      </a: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250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59" name="Line 47"/>
          <p:cNvSpPr>
            <a:spLocks noChangeShapeType="1"/>
          </p:cNvSpPr>
          <p:nvPr/>
        </p:nvSpPr>
        <p:spPr bwMode="auto">
          <a:xfrm flipV="1">
            <a:off x="1981200" y="1371600"/>
            <a:ext cx="0" cy="1143000"/>
          </a:xfrm>
          <a:prstGeom prst="line">
            <a:avLst/>
          </a:prstGeom>
          <a:noFill/>
          <a:ln w="9525">
            <a:solidFill>
              <a:schemeClr val="tx1"/>
            </a:solidFill>
            <a:round/>
            <a:headEnd/>
            <a:tailEnd/>
          </a:ln>
          <a:effectLst/>
        </p:spPr>
        <p:txBody>
          <a:bodyPr/>
          <a:lstStyle/>
          <a:p>
            <a:endParaRPr lang="en-US"/>
          </a:p>
        </p:txBody>
      </p:sp>
      <p:sp>
        <p:nvSpPr>
          <p:cNvPr id="38960" name="Line 48"/>
          <p:cNvSpPr>
            <a:spLocks noChangeShapeType="1"/>
          </p:cNvSpPr>
          <p:nvPr/>
        </p:nvSpPr>
        <p:spPr bwMode="auto">
          <a:xfrm>
            <a:off x="1981200" y="1371600"/>
            <a:ext cx="5181600" cy="0"/>
          </a:xfrm>
          <a:prstGeom prst="line">
            <a:avLst/>
          </a:prstGeom>
          <a:noFill/>
          <a:ln w="9525">
            <a:solidFill>
              <a:schemeClr val="tx1"/>
            </a:solidFill>
            <a:round/>
            <a:headEnd/>
            <a:tailEnd/>
          </a:ln>
          <a:effectLst/>
        </p:spPr>
        <p:txBody>
          <a:bodyPr/>
          <a:lstStyle/>
          <a:p>
            <a:endParaRPr lang="en-US"/>
          </a:p>
        </p:txBody>
      </p:sp>
      <p:sp>
        <p:nvSpPr>
          <p:cNvPr id="38961" name="Line 49"/>
          <p:cNvSpPr>
            <a:spLocks noChangeShapeType="1"/>
          </p:cNvSpPr>
          <p:nvPr/>
        </p:nvSpPr>
        <p:spPr bwMode="auto">
          <a:xfrm>
            <a:off x="7162800" y="1371600"/>
            <a:ext cx="0" cy="1143000"/>
          </a:xfrm>
          <a:prstGeom prst="line">
            <a:avLst/>
          </a:prstGeom>
          <a:noFill/>
          <a:ln w="9525">
            <a:solidFill>
              <a:schemeClr val="tx1"/>
            </a:solidFill>
            <a:round/>
            <a:headEnd/>
            <a:tailEnd/>
          </a:ln>
          <a:effectLst/>
        </p:spPr>
        <p:txBody>
          <a:bodyPr/>
          <a:lstStyle/>
          <a:p>
            <a:endParaRPr lang="en-US"/>
          </a:p>
        </p:txBody>
      </p:sp>
      <p:sp>
        <p:nvSpPr>
          <p:cNvPr id="53298" name="Text Box 50"/>
          <p:cNvSpPr txBox="1">
            <a:spLocks noChangeArrowheads="1"/>
          </p:cNvSpPr>
          <p:nvPr/>
        </p:nvSpPr>
        <p:spPr bwMode="auto">
          <a:xfrm>
            <a:off x="2362200" y="1371600"/>
            <a:ext cx="46482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defRPr/>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eaLnBrk="0" hangingPunct="0">
              <a:spcBef>
                <a:spcPct val="50000"/>
              </a:spcBef>
              <a:defRPr/>
            </a:pPr>
            <a:r>
              <a:rPr lang="en-US" sz="2800">
                <a:solidFill>
                  <a:srgbClr val="AD1505"/>
                </a:solidFill>
                <a:effectLst>
                  <a:outerShdw blurRad="38100" dist="38100" dir="2700000" algn="tl">
                    <a:srgbClr val="000000"/>
                  </a:outerShdw>
                </a:effectLst>
              </a:rPr>
              <a:t>Trials</a:t>
            </a:r>
          </a:p>
        </p:txBody>
      </p:sp>
      <p:sp>
        <p:nvSpPr>
          <p:cNvPr id="38963" name="Text Box 51"/>
          <p:cNvSpPr txBox="1">
            <a:spLocks noChangeArrowheads="1"/>
          </p:cNvSpPr>
          <p:nvPr/>
        </p:nvSpPr>
        <p:spPr bwMode="auto">
          <a:xfrm>
            <a:off x="304800" y="4495800"/>
            <a:ext cx="1676400" cy="366713"/>
          </a:xfrm>
          <a:prstGeom prst="rect">
            <a:avLst/>
          </a:prstGeom>
          <a:noFill/>
          <a:ln w="9525">
            <a:noFill/>
            <a:miter lim="800000"/>
            <a:headEnd/>
            <a:tailEnd/>
          </a:ln>
          <a:effectLst/>
        </p:spPr>
        <p:txBody>
          <a:bodyPr>
            <a:spAutoFit/>
          </a:bodyPr>
          <a:lstStyle/>
          <a:p>
            <a:pPr eaLnBrk="0" hangingPunct="0">
              <a:spcBef>
                <a:spcPct val="50000"/>
              </a:spcBef>
            </a:pPr>
            <a:r>
              <a:rPr lang="en-US"/>
              <a:t>Control group</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0"/>
            <a:ext cx="8991600" cy="1219200"/>
          </a:xfrm>
        </p:spPr>
        <p:txBody>
          <a:bodyPr/>
          <a:lstStyle/>
          <a:p>
            <a:pPr eaLnBrk="1" hangingPunct="1"/>
            <a:r>
              <a:rPr lang="en-US" sz="5400" smtClean="0">
                <a:solidFill>
                  <a:srgbClr val="AD1505"/>
                </a:solidFill>
              </a:rPr>
              <a:t>Collect and Analyze Results</a:t>
            </a:r>
          </a:p>
        </p:txBody>
      </p:sp>
      <p:sp>
        <p:nvSpPr>
          <p:cNvPr id="54275" name="Rectangle 3"/>
          <p:cNvSpPr>
            <a:spLocks noGrp="1" noChangeArrowheads="1"/>
          </p:cNvSpPr>
          <p:nvPr>
            <p:ph type="body" sz="half" idx="1"/>
          </p:nvPr>
        </p:nvSpPr>
        <p:spPr>
          <a:xfrm>
            <a:off x="0" y="1295400"/>
            <a:ext cx="5867400" cy="5257800"/>
          </a:xfrm>
        </p:spPr>
        <p:txBody>
          <a:bodyPr/>
          <a:lstStyle/>
          <a:p>
            <a:pPr algn="ctr" eaLnBrk="1" hangingPunct="1">
              <a:buFontTx/>
              <a:buNone/>
            </a:pPr>
            <a:r>
              <a:rPr lang="en-US" sz="4400" smtClean="0"/>
              <a:t>John examines his data and notices that his control worked the best in this experiment, but not significantly better than 100g. of sugar.</a:t>
            </a:r>
          </a:p>
        </p:txBody>
      </p:sp>
      <p:pic>
        <p:nvPicPr>
          <p:cNvPr id="39940" name="Picture 4" descr="MMj02836790000[1]"/>
          <p:cNvPicPr>
            <a:picLocks noGrp="1" noChangeAspect="1" noChangeArrowheads="1" noCrop="1"/>
          </p:cNvPicPr>
          <p:nvPr>
            <p:ph sz="half" idx="2"/>
          </p:nvPr>
        </p:nvPicPr>
        <p:blipFill>
          <a:blip r:embed="rId2"/>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randombar(horizontal)">
                                      <p:cBhvr>
                                        <p:cTn id="7" dur="5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0"/>
            <a:ext cx="8991600" cy="1219200"/>
          </a:xfrm>
        </p:spPr>
        <p:txBody>
          <a:bodyPr/>
          <a:lstStyle/>
          <a:p>
            <a:pPr eaLnBrk="1" hangingPunct="1"/>
            <a:r>
              <a:rPr lang="en-US" sz="5400" smtClean="0">
                <a:solidFill>
                  <a:srgbClr val="AD1505"/>
                </a:solidFill>
              </a:rPr>
              <a:t>Conclusion</a:t>
            </a:r>
          </a:p>
        </p:txBody>
      </p:sp>
      <p:sp>
        <p:nvSpPr>
          <p:cNvPr id="55299" name="Rectangle 3"/>
          <p:cNvSpPr>
            <a:spLocks noGrp="1" noChangeArrowheads="1"/>
          </p:cNvSpPr>
          <p:nvPr>
            <p:ph type="body" sz="half" idx="1"/>
          </p:nvPr>
        </p:nvSpPr>
        <p:spPr>
          <a:xfrm>
            <a:off x="0" y="1295400"/>
            <a:ext cx="5943600" cy="5562600"/>
          </a:xfrm>
        </p:spPr>
        <p:txBody>
          <a:bodyPr/>
          <a:lstStyle/>
          <a:p>
            <a:pPr algn="ctr" eaLnBrk="1" hangingPunct="1">
              <a:buFontTx/>
              <a:buNone/>
            </a:pPr>
            <a:r>
              <a:rPr lang="en-US" sz="4800" smtClean="0"/>
              <a:t>John rejects his hypothesis, but decides to re-test using sugar amounts between 50g. and 100g.</a:t>
            </a:r>
          </a:p>
        </p:txBody>
      </p:sp>
      <p:pic>
        <p:nvPicPr>
          <p:cNvPr id="40964" name="Picture 4" descr="MMj02836790000[1]"/>
          <p:cNvPicPr>
            <a:picLocks noGrp="1" noChangeAspect="1" noChangeArrowheads="1" noCrop="1"/>
          </p:cNvPicPr>
          <p:nvPr>
            <p:ph sz="half" idx="2"/>
          </p:nvPr>
        </p:nvPicPr>
        <p:blipFill>
          <a:blip r:embed="rId2"/>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randombar(horizontal)">
                                      <p:cBhvr>
                                        <p:cTn id="7"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8991600" cy="1219200"/>
          </a:xfrm>
        </p:spPr>
        <p:txBody>
          <a:bodyPr/>
          <a:lstStyle/>
          <a:p>
            <a:pPr eaLnBrk="1" hangingPunct="1"/>
            <a:r>
              <a:rPr lang="en-US" sz="5400" smtClean="0">
                <a:solidFill>
                  <a:srgbClr val="AD1505"/>
                </a:solidFill>
              </a:rPr>
              <a:t>Experiment</a:t>
            </a:r>
          </a:p>
        </p:txBody>
      </p:sp>
      <p:sp>
        <p:nvSpPr>
          <p:cNvPr id="56323" name="Rectangle 3"/>
          <p:cNvSpPr>
            <a:spLocks noGrp="1" noChangeArrowheads="1"/>
          </p:cNvSpPr>
          <p:nvPr>
            <p:ph type="body" sz="half" idx="1"/>
          </p:nvPr>
        </p:nvSpPr>
        <p:spPr>
          <a:xfrm>
            <a:off x="0" y="1295400"/>
            <a:ext cx="5867400" cy="5257800"/>
          </a:xfrm>
        </p:spPr>
        <p:txBody>
          <a:bodyPr/>
          <a:lstStyle/>
          <a:p>
            <a:pPr algn="ctr" eaLnBrk="1" hangingPunct="1">
              <a:buFontTx/>
              <a:buNone/>
            </a:pPr>
            <a:endParaRPr lang="en-US" sz="4000" smtClean="0"/>
          </a:p>
          <a:p>
            <a:pPr algn="ctr" eaLnBrk="1" hangingPunct="1">
              <a:buFontTx/>
              <a:buNone/>
            </a:pPr>
            <a:r>
              <a:rPr lang="en-US" sz="4000" smtClean="0"/>
              <a:t>Once again, John gathers his materials and carries out his experiment.</a:t>
            </a:r>
          </a:p>
          <a:p>
            <a:pPr algn="ctr" eaLnBrk="1" hangingPunct="1">
              <a:buFontTx/>
              <a:buNone/>
            </a:pPr>
            <a:r>
              <a:rPr lang="en-US" sz="4000" smtClean="0"/>
              <a:t>Here are the results.</a:t>
            </a:r>
          </a:p>
        </p:txBody>
      </p:sp>
      <p:pic>
        <p:nvPicPr>
          <p:cNvPr id="41988" name="Picture 4" descr="MMj02836790000[1]"/>
          <p:cNvPicPr>
            <a:picLocks noGrp="1" noChangeAspect="1" noChangeArrowheads="1" noCrop="1"/>
          </p:cNvPicPr>
          <p:nvPr>
            <p:ph sz="half" idx="2"/>
          </p:nvPr>
        </p:nvPicPr>
        <p:blipFill>
          <a:blip r:embed="rId2"/>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randombar(horizontal)">
                                      <p:cBhvr>
                                        <p:cTn id="7" dur="500"/>
                                        <p:tgtEl>
                                          <p:spTgt spid="563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6323">
                                            <p:txEl>
                                              <p:pRg st="2" end="2"/>
                                            </p:txEl>
                                          </p:spTgt>
                                        </p:tgtEl>
                                        <p:attrNameLst>
                                          <p:attrName>style.visibility</p:attrName>
                                        </p:attrNameLst>
                                      </p:cBhvr>
                                      <p:to>
                                        <p:strVal val="visible"/>
                                      </p:to>
                                    </p:set>
                                    <p:animEffect transition="in" filter="randombar(horizontal)">
                                      <p:cBhvr>
                                        <p:cTn id="12"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0"/>
            <a:ext cx="8229600" cy="914400"/>
          </a:xfrm>
        </p:spPr>
        <p:txBody>
          <a:bodyPr/>
          <a:lstStyle/>
          <a:p>
            <a:pPr eaLnBrk="1" hangingPunct="1"/>
            <a:r>
              <a:rPr lang="en-US" sz="4000" smtClean="0"/>
              <a:t>Size of Baked Bread (LxWxH) cm</a:t>
            </a:r>
            <a:r>
              <a:rPr lang="en-US" sz="4000" baseline="30000" smtClean="0"/>
              <a:t>3</a:t>
            </a:r>
            <a:endParaRPr lang="en-US" sz="4000" smtClean="0"/>
          </a:p>
        </p:txBody>
      </p:sp>
      <p:graphicFrame>
        <p:nvGraphicFramePr>
          <p:cNvPr id="57347" name="Group 3"/>
          <p:cNvGraphicFramePr>
            <a:graphicFrameLocks noGrp="1"/>
          </p:cNvGraphicFramePr>
          <p:nvPr>
            <p:ph idx="1"/>
          </p:nvPr>
        </p:nvGraphicFramePr>
        <p:xfrm>
          <a:off x="228600" y="2514600"/>
          <a:ext cx="8686800" cy="4358959"/>
        </p:xfrm>
        <a:graphic>
          <a:graphicData uri="http://schemas.openxmlformats.org/drawingml/2006/table">
            <a:tbl>
              <a:tblPr/>
              <a:tblGrid>
                <a:gridCol w="1770063"/>
                <a:gridCol w="1704975"/>
                <a:gridCol w="1736725"/>
                <a:gridCol w="1736725"/>
                <a:gridCol w="1738312"/>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D1505"/>
                          </a:solidFill>
                          <a:effectLst/>
                          <a:latin typeface="Arial"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Size (cm</a:t>
                      </a:r>
                      <a:r>
                        <a:rPr kumimoji="0" lang="en-US" sz="2000" b="1" i="0" u="none" strike="noStrike" cap="none" normalizeH="0" baseline="30000" smtClean="0">
                          <a:ln>
                            <a:noFill/>
                          </a:ln>
                          <a:solidFill>
                            <a:srgbClr val="0033CC"/>
                          </a:solidFill>
                          <a:effectLst>
                            <a:outerShdw blurRad="38100" dist="38100" dir="2700000" algn="tl">
                              <a:srgbClr val="000000"/>
                            </a:outerShdw>
                          </a:effectLst>
                          <a:latin typeface="Arial" charset="0"/>
                        </a:rPr>
                        <a:t>3</a:t>
                      </a: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1560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972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79" name="Line 47"/>
          <p:cNvSpPr>
            <a:spLocks noChangeShapeType="1"/>
          </p:cNvSpPr>
          <p:nvPr/>
        </p:nvSpPr>
        <p:spPr bwMode="auto">
          <a:xfrm flipV="1">
            <a:off x="1981200" y="1371600"/>
            <a:ext cx="0" cy="1143000"/>
          </a:xfrm>
          <a:prstGeom prst="line">
            <a:avLst/>
          </a:prstGeom>
          <a:noFill/>
          <a:ln w="9525">
            <a:solidFill>
              <a:schemeClr val="tx1"/>
            </a:solidFill>
            <a:round/>
            <a:headEnd/>
            <a:tailEnd/>
          </a:ln>
          <a:effectLst/>
        </p:spPr>
        <p:txBody>
          <a:bodyPr/>
          <a:lstStyle/>
          <a:p>
            <a:endParaRPr lang="en-US"/>
          </a:p>
        </p:txBody>
      </p:sp>
      <p:sp>
        <p:nvSpPr>
          <p:cNvPr id="44080" name="Line 48"/>
          <p:cNvSpPr>
            <a:spLocks noChangeShapeType="1"/>
          </p:cNvSpPr>
          <p:nvPr/>
        </p:nvSpPr>
        <p:spPr bwMode="auto">
          <a:xfrm>
            <a:off x="1981200" y="1371600"/>
            <a:ext cx="5181600" cy="0"/>
          </a:xfrm>
          <a:prstGeom prst="line">
            <a:avLst/>
          </a:prstGeom>
          <a:noFill/>
          <a:ln w="9525">
            <a:solidFill>
              <a:schemeClr val="tx1"/>
            </a:solidFill>
            <a:round/>
            <a:headEnd/>
            <a:tailEnd/>
          </a:ln>
          <a:effectLst/>
        </p:spPr>
        <p:txBody>
          <a:bodyPr/>
          <a:lstStyle/>
          <a:p>
            <a:endParaRPr lang="en-US"/>
          </a:p>
        </p:txBody>
      </p:sp>
      <p:sp>
        <p:nvSpPr>
          <p:cNvPr id="44081" name="Line 49"/>
          <p:cNvSpPr>
            <a:spLocks noChangeShapeType="1"/>
          </p:cNvSpPr>
          <p:nvPr/>
        </p:nvSpPr>
        <p:spPr bwMode="auto">
          <a:xfrm>
            <a:off x="7162800" y="1371600"/>
            <a:ext cx="0" cy="1143000"/>
          </a:xfrm>
          <a:prstGeom prst="line">
            <a:avLst/>
          </a:prstGeom>
          <a:noFill/>
          <a:ln w="9525">
            <a:solidFill>
              <a:schemeClr val="tx1"/>
            </a:solidFill>
            <a:round/>
            <a:headEnd/>
            <a:tailEnd/>
          </a:ln>
          <a:effectLst/>
        </p:spPr>
        <p:txBody>
          <a:bodyPr/>
          <a:lstStyle/>
          <a:p>
            <a:endParaRPr lang="en-US"/>
          </a:p>
        </p:txBody>
      </p:sp>
      <p:sp>
        <p:nvSpPr>
          <p:cNvPr id="57394" name="Text Box 50"/>
          <p:cNvSpPr txBox="1">
            <a:spLocks noChangeArrowheads="1"/>
          </p:cNvSpPr>
          <p:nvPr/>
        </p:nvSpPr>
        <p:spPr bwMode="auto">
          <a:xfrm>
            <a:off x="2362200" y="1371600"/>
            <a:ext cx="46482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defRPr/>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eaLnBrk="0" hangingPunct="0">
              <a:spcBef>
                <a:spcPct val="50000"/>
              </a:spcBef>
              <a:defRPr/>
            </a:pPr>
            <a:r>
              <a:rPr lang="en-US" sz="2800">
                <a:solidFill>
                  <a:srgbClr val="AD1505"/>
                </a:solidFill>
                <a:effectLst>
                  <a:outerShdw blurRad="38100" dist="38100" dir="2700000" algn="tl">
                    <a:srgbClr val="000000"/>
                  </a:outerShdw>
                </a:effectLst>
              </a:rPr>
              <a:t>Trials</a:t>
            </a:r>
          </a:p>
        </p:txBody>
      </p:sp>
      <p:sp>
        <p:nvSpPr>
          <p:cNvPr id="44083" name="Text Box 51"/>
          <p:cNvSpPr txBox="1">
            <a:spLocks noChangeArrowheads="1"/>
          </p:cNvSpPr>
          <p:nvPr/>
        </p:nvSpPr>
        <p:spPr bwMode="auto">
          <a:xfrm>
            <a:off x="304800" y="3657600"/>
            <a:ext cx="1676400" cy="366713"/>
          </a:xfrm>
          <a:prstGeom prst="rect">
            <a:avLst/>
          </a:prstGeom>
          <a:noFill/>
          <a:ln w="9525">
            <a:noFill/>
            <a:miter lim="800000"/>
            <a:headEnd/>
            <a:tailEnd/>
          </a:ln>
          <a:effectLst/>
        </p:spPr>
        <p:txBody>
          <a:bodyPr>
            <a:spAutoFit/>
          </a:bodyPr>
          <a:lstStyle/>
          <a:p>
            <a:pPr eaLnBrk="0" hangingPunct="0">
              <a:spcBef>
                <a:spcPct val="50000"/>
              </a:spcBef>
            </a:pPr>
            <a:r>
              <a:rPr lang="en-US"/>
              <a:t>Control group</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0"/>
            <a:ext cx="8991600" cy="1219200"/>
          </a:xfrm>
        </p:spPr>
        <p:txBody>
          <a:bodyPr/>
          <a:lstStyle/>
          <a:p>
            <a:pPr eaLnBrk="1" hangingPunct="1"/>
            <a:r>
              <a:rPr lang="en-US" sz="5400" smtClean="0">
                <a:solidFill>
                  <a:srgbClr val="AD1505"/>
                </a:solidFill>
              </a:rPr>
              <a:t>Conclusion</a:t>
            </a:r>
          </a:p>
        </p:txBody>
      </p:sp>
      <p:sp>
        <p:nvSpPr>
          <p:cNvPr id="60419" name="Rectangle 3"/>
          <p:cNvSpPr>
            <a:spLocks noGrp="1" noChangeArrowheads="1"/>
          </p:cNvSpPr>
          <p:nvPr>
            <p:ph type="body" sz="half" idx="1"/>
          </p:nvPr>
        </p:nvSpPr>
        <p:spPr>
          <a:xfrm>
            <a:off x="0" y="1295400"/>
            <a:ext cx="5943600" cy="5562600"/>
          </a:xfrm>
        </p:spPr>
        <p:txBody>
          <a:bodyPr/>
          <a:lstStyle/>
          <a:p>
            <a:pPr algn="ctr" eaLnBrk="1" hangingPunct="1">
              <a:buFontTx/>
              <a:buNone/>
            </a:pPr>
            <a:r>
              <a:rPr lang="en-US" sz="4800" smtClean="0"/>
              <a:t>John finds that 70g. of sugar produces the largest loaf.</a:t>
            </a:r>
          </a:p>
          <a:p>
            <a:pPr algn="ctr" eaLnBrk="1" hangingPunct="1">
              <a:buFontTx/>
              <a:buNone/>
            </a:pPr>
            <a:r>
              <a:rPr lang="en-US" sz="4800" smtClean="0"/>
              <a:t>His hypothesis is accepted.</a:t>
            </a:r>
          </a:p>
        </p:txBody>
      </p:sp>
      <p:pic>
        <p:nvPicPr>
          <p:cNvPr id="45060" name="Picture 4" descr="MMj02836790000[1]"/>
          <p:cNvPicPr>
            <a:picLocks noGrp="1" noChangeAspect="1" noChangeArrowheads="1" noCrop="1"/>
          </p:cNvPicPr>
          <p:nvPr>
            <p:ph sz="half" idx="2"/>
          </p:nvPr>
        </p:nvPicPr>
        <p:blipFill>
          <a:blip r:embed="rId2"/>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randombar(horizontal)">
                                      <p:cBhvr>
                                        <p:cTn id="7" dur="500"/>
                                        <p:tgtEl>
                                          <p:spTgt spid="60419">
                                            <p:txEl>
                                              <p:pRg st="0" end="0"/>
                                            </p:txEl>
                                          </p:spTgt>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animEffect transition="in" filter="randombar(horizontal)">
                                      <p:cBhvr>
                                        <p:cTn id="11" dur="5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0"/>
            <a:ext cx="8991600" cy="1219200"/>
          </a:xfrm>
        </p:spPr>
        <p:txBody>
          <a:bodyPr/>
          <a:lstStyle/>
          <a:p>
            <a:pPr eaLnBrk="1" hangingPunct="1"/>
            <a:r>
              <a:rPr lang="en-US" sz="5400" smtClean="0">
                <a:solidFill>
                  <a:srgbClr val="AD1505"/>
                </a:solidFill>
              </a:rPr>
              <a:t>Communicate the Results</a:t>
            </a:r>
          </a:p>
        </p:txBody>
      </p:sp>
      <p:sp>
        <p:nvSpPr>
          <p:cNvPr id="61443" name="Rectangle 3"/>
          <p:cNvSpPr>
            <a:spLocks noGrp="1" noChangeArrowheads="1"/>
          </p:cNvSpPr>
          <p:nvPr>
            <p:ph type="body" sz="half" idx="1"/>
          </p:nvPr>
        </p:nvSpPr>
        <p:spPr>
          <a:xfrm>
            <a:off x="0" y="1295400"/>
            <a:ext cx="5943600" cy="5562600"/>
          </a:xfrm>
        </p:spPr>
        <p:txBody>
          <a:bodyPr/>
          <a:lstStyle/>
          <a:p>
            <a:pPr algn="ctr" eaLnBrk="1" hangingPunct="1">
              <a:buFontTx/>
              <a:buNone/>
            </a:pPr>
            <a:r>
              <a:rPr lang="en-US" sz="4800" smtClean="0"/>
              <a:t>John tells his grandmother about his findings and prepares to present his project in Science class.</a:t>
            </a:r>
          </a:p>
        </p:txBody>
      </p:sp>
      <p:pic>
        <p:nvPicPr>
          <p:cNvPr id="46084" name="Picture 4" descr="MMj02836790000[1]"/>
          <p:cNvPicPr>
            <a:picLocks noGrp="1" noChangeAspect="1" noChangeArrowheads="1" noCrop="1"/>
          </p:cNvPicPr>
          <p:nvPr>
            <p:ph sz="half" idx="2"/>
          </p:nvPr>
        </p:nvPicPr>
        <p:blipFill>
          <a:blip r:embed="rId2"/>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randombar(horizontal)">
                                      <p:cBhvr>
                                        <p:cTn id="7" dur="500"/>
                                        <p:tgtEl>
                                          <p:spTgt spid="61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905000"/>
          </a:xfrm>
        </p:spPr>
        <p:txBody>
          <a:bodyPr/>
          <a:lstStyle/>
          <a:p>
            <a:pPr eaLnBrk="1" hangingPunct="1"/>
            <a:r>
              <a:rPr lang="en-US" sz="6000" smtClean="0">
                <a:solidFill>
                  <a:srgbClr val="AD1505"/>
                </a:solidFill>
              </a:rPr>
              <a:t>Steps of the </a:t>
            </a:r>
            <a:br>
              <a:rPr lang="en-US" sz="6000" smtClean="0">
                <a:solidFill>
                  <a:srgbClr val="AD1505"/>
                </a:solidFill>
              </a:rPr>
            </a:br>
            <a:r>
              <a:rPr lang="en-US" sz="6000" smtClean="0">
                <a:solidFill>
                  <a:srgbClr val="AD1505"/>
                </a:solidFill>
              </a:rPr>
              <a:t>Scientific Method</a:t>
            </a:r>
          </a:p>
        </p:txBody>
      </p:sp>
      <p:sp>
        <p:nvSpPr>
          <p:cNvPr id="10243" name="Rectangle 3"/>
          <p:cNvSpPr>
            <a:spLocks noGrp="1" noChangeArrowheads="1"/>
          </p:cNvSpPr>
          <p:nvPr>
            <p:ph type="body" idx="1"/>
          </p:nvPr>
        </p:nvSpPr>
        <p:spPr>
          <a:xfrm>
            <a:off x="457200" y="2332038"/>
            <a:ext cx="8229600" cy="4525962"/>
          </a:xfrm>
        </p:spPr>
        <p:txBody>
          <a:bodyPr/>
          <a:lstStyle/>
          <a:p>
            <a:pPr algn="ctr" eaLnBrk="1" hangingPunct="1">
              <a:buFontTx/>
              <a:buNone/>
              <a:defRPr/>
            </a:pPr>
            <a:r>
              <a:rPr lang="en-US" sz="4400" smtClean="0"/>
              <a:t>1. </a:t>
            </a:r>
            <a:r>
              <a:rPr lang="en-US" sz="4400" u="sng" smtClean="0">
                <a:solidFill>
                  <a:srgbClr val="0033CC"/>
                </a:solidFill>
                <a:effectLst>
                  <a:outerShdw blurRad="38100" dist="38100" dir="2700000" algn="tl">
                    <a:srgbClr val="000000"/>
                  </a:outerShdw>
                </a:effectLst>
              </a:rPr>
              <a:t>Problem/Question</a:t>
            </a:r>
            <a:r>
              <a:rPr lang="en-US" sz="4400" smtClean="0">
                <a:solidFill>
                  <a:srgbClr val="0033CC"/>
                </a:solidFill>
              </a:rPr>
              <a:t>: </a:t>
            </a:r>
            <a:r>
              <a:rPr lang="en-US" sz="4400" smtClean="0"/>
              <a:t>Develop a question or problem that can be solved through experimentation.</a:t>
            </a:r>
            <a:endParaRPr lang="en-US" sz="4400" u="sng" smtClean="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Bottom)">
                                      <p:cBhvr>
                                        <p:cTn id="7" dur="2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1905000"/>
          </a:xfrm>
        </p:spPr>
        <p:txBody>
          <a:bodyPr/>
          <a:lstStyle/>
          <a:p>
            <a:pPr eaLnBrk="1" hangingPunct="1"/>
            <a:r>
              <a:rPr lang="en-US" sz="6000" smtClean="0">
                <a:solidFill>
                  <a:srgbClr val="AD1505"/>
                </a:solidFill>
              </a:rPr>
              <a:t>Steps of the </a:t>
            </a:r>
            <a:br>
              <a:rPr lang="en-US" sz="6000" smtClean="0">
                <a:solidFill>
                  <a:srgbClr val="AD1505"/>
                </a:solidFill>
              </a:rPr>
            </a:br>
            <a:r>
              <a:rPr lang="en-US" sz="6000" smtClean="0">
                <a:solidFill>
                  <a:srgbClr val="AD1505"/>
                </a:solidFill>
              </a:rPr>
              <a:t>Scientific Method</a:t>
            </a:r>
          </a:p>
        </p:txBody>
      </p:sp>
      <p:sp>
        <p:nvSpPr>
          <p:cNvPr id="11267" name="Rectangle 3"/>
          <p:cNvSpPr>
            <a:spLocks noGrp="1" noChangeArrowheads="1"/>
          </p:cNvSpPr>
          <p:nvPr>
            <p:ph type="body" idx="1"/>
          </p:nvPr>
        </p:nvSpPr>
        <p:spPr>
          <a:xfrm>
            <a:off x="457200" y="2332038"/>
            <a:ext cx="8229600" cy="4525962"/>
          </a:xfrm>
        </p:spPr>
        <p:txBody>
          <a:bodyPr/>
          <a:lstStyle/>
          <a:p>
            <a:pPr algn="ctr" eaLnBrk="1" hangingPunct="1">
              <a:buFontTx/>
              <a:buNone/>
              <a:defRPr/>
            </a:pPr>
            <a:r>
              <a:rPr lang="en-US" sz="4400" smtClean="0"/>
              <a:t>2. </a:t>
            </a:r>
            <a:r>
              <a:rPr lang="en-US" sz="4400" u="sng" smtClean="0">
                <a:solidFill>
                  <a:srgbClr val="0033CC"/>
                </a:solidFill>
                <a:effectLst>
                  <a:outerShdw blurRad="38100" dist="38100" dir="2700000" algn="tl">
                    <a:srgbClr val="000000"/>
                  </a:outerShdw>
                </a:effectLst>
              </a:rPr>
              <a:t>Observation/Research</a:t>
            </a:r>
            <a:r>
              <a:rPr lang="en-US" sz="4400" smtClean="0">
                <a:solidFill>
                  <a:srgbClr val="0033CC"/>
                </a:solidFill>
              </a:rPr>
              <a:t>: </a:t>
            </a:r>
            <a:r>
              <a:rPr lang="en-US" sz="4400" smtClean="0"/>
              <a:t>Make observations and research your topic of interest.</a:t>
            </a:r>
            <a:endParaRPr lang="en-US" sz="4400" u="sng" smtClean="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lide(fromBottom)">
                                      <p:cBhvr>
                                        <p:cTn id="7" dur="2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1905000"/>
          </a:xfrm>
        </p:spPr>
        <p:txBody>
          <a:bodyPr/>
          <a:lstStyle/>
          <a:p>
            <a:pPr eaLnBrk="1" hangingPunct="1"/>
            <a:r>
              <a:rPr lang="en-US" sz="6000" smtClean="0">
                <a:solidFill>
                  <a:srgbClr val="AD1505"/>
                </a:solidFill>
              </a:rPr>
              <a:t>Steps of the </a:t>
            </a:r>
            <a:br>
              <a:rPr lang="en-US" sz="6000" smtClean="0">
                <a:solidFill>
                  <a:srgbClr val="AD1505"/>
                </a:solidFill>
              </a:rPr>
            </a:br>
            <a:r>
              <a:rPr lang="en-US" sz="6000" smtClean="0">
                <a:solidFill>
                  <a:srgbClr val="AD1505"/>
                </a:solidFill>
              </a:rPr>
              <a:t>Scientific Method</a:t>
            </a:r>
          </a:p>
        </p:txBody>
      </p:sp>
      <p:sp>
        <p:nvSpPr>
          <p:cNvPr id="17411" name="Rectangle 3"/>
          <p:cNvSpPr>
            <a:spLocks noGrp="1" noChangeArrowheads="1"/>
          </p:cNvSpPr>
          <p:nvPr>
            <p:ph type="body" idx="1"/>
          </p:nvPr>
        </p:nvSpPr>
        <p:spPr>
          <a:xfrm>
            <a:off x="457200" y="2332038"/>
            <a:ext cx="8229600" cy="4525962"/>
          </a:xfrm>
        </p:spPr>
        <p:txBody>
          <a:bodyPr/>
          <a:lstStyle/>
          <a:p>
            <a:pPr algn="ctr" eaLnBrk="1" hangingPunct="1">
              <a:buFontTx/>
              <a:buNone/>
              <a:defRPr/>
            </a:pPr>
            <a:r>
              <a:rPr lang="en-US" sz="4400" smtClean="0"/>
              <a:t>3. </a:t>
            </a:r>
            <a:r>
              <a:rPr lang="en-US" sz="4400" u="sng" smtClean="0">
                <a:solidFill>
                  <a:srgbClr val="0033CC"/>
                </a:solidFill>
                <a:effectLst>
                  <a:outerShdw blurRad="38100" dist="38100" dir="2700000" algn="tl">
                    <a:srgbClr val="000000"/>
                  </a:outerShdw>
                </a:effectLst>
              </a:rPr>
              <a:t>Formulate a Hypothesis</a:t>
            </a:r>
            <a:r>
              <a:rPr lang="en-US" sz="4400" smtClean="0">
                <a:solidFill>
                  <a:srgbClr val="0033CC"/>
                </a:solidFill>
              </a:rPr>
              <a:t>: </a:t>
            </a:r>
            <a:r>
              <a:rPr lang="en-US" sz="4400" smtClean="0"/>
              <a:t>Predict a possible answer to the problem or question.</a:t>
            </a:r>
          </a:p>
          <a:p>
            <a:pPr algn="ctr" eaLnBrk="1" hangingPunct="1">
              <a:buFontTx/>
              <a:buNone/>
              <a:defRPr/>
            </a:pPr>
            <a:r>
              <a:rPr lang="en-US" sz="4400" smtClean="0">
                <a:solidFill>
                  <a:schemeClr val="hlink"/>
                </a:solidFill>
              </a:rPr>
              <a:t>Example:</a:t>
            </a:r>
            <a:r>
              <a:rPr lang="en-US" sz="4400" smtClean="0">
                <a:solidFill>
                  <a:schemeClr val="folHlink"/>
                </a:solidFill>
              </a:rPr>
              <a:t> If </a:t>
            </a:r>
            <a:r>
              <a:rPr lang="en-US" sz="4400" u="sng" smtClean="0">
                <a:solidFill>
                  <a:schemeClr val="folHlink"/>
                </a:solidFill>
              </a:rPr>
              <a:t>soil temperatures</a:t>
            </a:r>
            <a:r>
              <a:rPr lang="en-US" sz="4400" smtClean="0">
                <a:solidFill>
                  <a:schemeClr val="folHlink"/>
                </a:solidFill>
              </a:rPr>
              <a:t> rise, then </a:t>
            </a:r>
            <a:r>
              <a:rPr lang="en-US" sz="4400" u="sng" smtClean="0">
                <a:solidFill>
                  <a:schemeClr val="folHlink"/>
                </a:solidFill>
              </a:rPr>
              <a:t>plant growth</a:t>
            </a:r>
            <a:r>
              <a:rPr lang="en-US" sz="4400" smtClean="0">
                <a:solidFill>
                  <a:schemeClr val="folHlink"/>
                </a:solidFill>
              </a:rPr>
              <a:t> will increase.</a:t>
            </a:r>
            <a:endParaRPr lang="en-US" sz="4400"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lide(fromBottom)">
                                      <p:cBhvr>
                                        <p:cTn id="7" dur="2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lide(fromBottom)">
                                      <p:cBhvr>
                                        <p:cTn id="12" dur="20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905000"/>
          </a:xfrm>
        </p:spPr>
        <p:txBody>
          <a:bodyPr/>
          <a:lstStyle/>
          <a:p>
            <a:pPr eaLnBrk="1" hangingPunct="1"/>
            <a:r>
              <a:rPr lang="en-US" sz="6000" smtClean="0">
                <a:solidFill>
                  <a:srgbClr val="AD1505"/>
                </a:solidFill>
              </a:rPr>
              <a:t>Steps of the </a:t>
            </a:r>
            <a:br>
              <a:rPr lang="en-US" sz="6000" smtClean="0">
                <a:solidFill>
                  <a:srgbClr val="AD1505"/>
                </a:solidFill>
              </a:rPr>
            </a:br>
            <a:r>
              <a:rPr lang="en-US" sz="6000" smtClean="0">
                <a:solidFill>
                  <a:srgbClr val="AD1505"/>
                </a:solidFill>
              </a:rPr>
              <a:t>Scientific Method</a:t>
            </a:r>
          </a:p>
        </p:txBody>
      </p:sp>
      <p:sp>
        <p:nvSpPr>
          <p:cNvPr id="18435" name="Rectangle 3"/>
          <p:cNvSpPr>
            <a:spLocks noGrp="1" noChangeArrowheads="1"/>
          </p:cNvSpPr>
          <p:nvPr>
            <p:ph type="body" idx="1"/>
          </p:nvPr>
        </p:nvSpPr>
        <p:spPr>
          <a:xfrm>
            <a:off x="457200" y="2332038"/>
            <a:ext cx="8229600" cy="4525962"/>
          </a:xfrm>
        </p:spPr>
        <p:txBody>
          <a:bodyPr/>
          <a:lstStyle/>
          <a:p>
            <a:pPr algn="ctr" eaLnBrk="1" hangingPunct="1">
              <a:buFontTx/>
              <a:buNone/>
              <a:defRPr/>
            </a:pPr>
            <a:r>
              <a:rPr lang="en-US" sz="4400" dirty="0" smtClean="0"/>
              <a:t>4.  </a:t>
            </a:r>
            <a:r>
              <a:rPr lang="en-US" sz="4400" u="sng" dirty="0" smtClean="0">
                <a:solidFill>
                  <a:srgbClr val="0033CC"/>
                </a:solidFill>
                <a:effectLst>
                  <a:outerShdw blurRad="38100" dist="38100" dir="2700000" algn="tl">
                    <a:srgbClr val="000000"/>
                  </a:outerShdw>
                </a:effectLst>
              </a:rPr>
              <a:t>Experiment</a:t>
            </a:r>
            <a:r>
              <a:rPr lang="en-US" sz="4400" dirty="0" smtClean="0">
                <a:solidFill>
                  <a:srgbClr val="0033CC"/>
                </a:solidFill>
              </a:rPr>
              <a:t>: </a:t>
            </a:r>
            <a:r>
              <a:rPr lang="en-US" sz="4400" dirty="0" smtClean="0"/>
              <a:t>Develop and follow a </a:t>
            </a:r>
            <a:r>
              <a:rPr lang="en-US" sz="4400" dirty="0" smtClean="0">
                <a:solidFill>
                  <a:schemeClr val="hlink"/>
                </a:solidFill>
              </a:rPr>
              <a:t>procedure</a:t>
            </a:r>
            <a:r>
              <a:rPr lang="en-US" sz="4400" dirty="0" smtClean="0"/>
              <a:t>.</a:t>
            </a:r>
          </a:p>
          <a:p>
            <a:pPr algn="ctr" eaLnBrk="1" hangingPunct="1">
              <a:buFontTx/>
              <a:buNone/>
              <a:defRPr/>
            </a:pPr>
            <a:r>
              <a:rPr lang="en-US" sz="4400" dirty="0" smtClean="0"/>
              <a:t>The outcome must be measurable (quantifiable).</a:t>
            </a:r>
            <a:endParaRPr lang="en-US" sz="4400" u="sng" dirty="0"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lide(fromBottom)">
                                      <p:cBhvr>
                                        <p:cTn id="7" dur="20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lide(fromBottom)">
                                      <p:cBhvr>
                                        <p:cTn id="12" dur="20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905000"/>
          </a:xfrm>
        </p:spPr>
        <p:txBody>
          <a:bodyPr/>
          <a:lstStyle/>
          <a:p>
            <a:pPr eaLnBrk="1" hangingPunct="1"/>
            <a:r>
              <a:rPr lang="en-US" sz="6000" smtClean="0">
                <a:solidFill>
                  <a:srgbClr val="AD1505"/>
                </a:solidFill>
              </a:rPr>
              <a:t>Steps of the </a:t>
            </a:r>
            <a:br>
              <a:rPr lang="en-US" sz="6000" smtClean="0">
                <a:solidFill>
                  <a:srgbClr val="AD1505"/>
                </a:solidFill>
              </a:rPr>
            </a:br>
            <a:r>
              <a:rPr lang="en-US" sz="6000" smtClean="0">
                <a:solidFill>
                  <a:srgbClr val="AD1505"/>
                </a:solidFill>
              </a:rPr>
              <a:t>Scientific Method</a:t>
            </a:r>
          </a:p>
        </p:txBody>
      </p:sp>
      <p:sp>
        <p:nvSpPr>
          <p:cNvPr id="19459" name="Rectangle 3"/>
          <p:cNvSpPr>
            <a:spLocks noGrp="1" noChangeArrowheads="1"/>
          </p:cNvSpPr>
          <p:nvPr>
            <p:ph type="body" idx="1"/>
          </p:nvPr>
        </p:nvSpPr>
        <p:spPr>
          <a:xfrm>
            <a:off x="457200" y="2332038"/>
            <a:ext cx="8229600" cy="4525962"/>
          </a:xfrm>
        </p:spPr>
        <p:txBody>
          <a:bodyPr/>
          <a:lstStyle/>
          <a:p>
            <a:pPr algn="ctr" eaLnBrk="1" hangingPunct="1">
              <a:buFontTx/>
              <a:buNone/>
              <a:defRPr/>
            </a:pPr>
            <a:r>
              <a:rPr lang="en-US" sz="4400" dirty="0" smtClean="0"/>
              <a:t>5. </a:t>
            </a:r>
            <a:r>
              <a:rPr lang="en-US" sz="4400" u="sng" dirty="0" smtClean="0">
                <a:solidFill>
                  <a:srgbClr val="0033CC"/>
                </a:solidFill>
                <a:effectLst>
                  <a:outerShdw blurRad="38100" dist="38100" dir="2700000" algn="tl">
                    <a:srgbClr val="000000"/>
                  </a:outerShdw>
                </a:effectLst>
              </a:rPr>
              <a:t>Collect and Analyze Results</a:t>
            </a:r>
            <a:r>
              <a:rPr lang="en-US" sz="4400" dirty="0" smtClean="0">
                <a:solidFill>
                  <a:srgbClr val="0033CC"/>
                </a:solidFill>
              </a:rPr>
              <a:t>: </a:t>
            </a:r>
            <a:r>
              <a:rPr lang="en-US" sz="4400" dirty="0" smtClean="0"/>
              <a:t>Modify the procedure if needed.</a:t>
            </a:r>
          </a:p>
          <a:p>
            <a:pPr algn="ctr" eaLnBrk="1" hangingPunct="1">
              <a:buFontTx/>
              <a:buNone/>
              <a:defRPr/>
            </a:pPr>
            <a:r>
              <a:rPr lang="en-US" sz="4400" dirty="0" smtClean="0"/>
              <a:t>Confirm the results by retesting.</a:t>
            </a:r>
          </a:p>
          <a:p>
            <a:pPr algn="ctr" eaLnBrk="1" hangingPunct="1">
              <a:buFontTx/>
              <a:buNone/>
              <a:defRPr/>
            </a:pPr>
            <a:r>
              <a:rPr lang="en-US" sz="4400" dirty="0" smtClean="0"/>
              <a:t>Include tables, graphs, etc.</a:t>
            </a:r>
            <a:endParaRPr lang="en-US" sz="4400" u="sng" dirty="0" smtClean="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lide(fromBottom)">
                                      <p:cBhvr>
                                        <p:cTn id="7" dur="20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lide(fromBottom)">
                                      <p:cBhvr>
                                        <p:cTn id="12" dur="20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lide(fromBottom)">
                                      <p:cBhvr>
                                        <p:cTn id="17" dur="2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1905000"/>
          </a:xfrm>
        </p:spPr>
        <p:txBody>
          <a:bodyPr/>
          <a:lstStyle/>
          <a:p>
            <a:pPr eaLnBrk="1" hangingPunct="1"/>
            <a:r>
              <a:rPr lang="en-US" sz="6000" smtClean="0">
                <a:solidFill>
                  <a:srgbClr val="AD1505"/>
                </a:solidFill>
              </a:rPr>
              <a:t>Steps of the </a:t>
            </a:r>
            <a:br>
              <a:rPr lang="en-US" sz="6000" smtClean="0">
                <a:solidFill>
                  <a:srgbClr val="AD1505"/>
                </a:solidFill>
              </a:rPr>
            </a:br>
            <a:r>
              <a:rPr lang="en-US" sz="6000" smtClean="0">
                <a:solidFill>
                  <a:srgbClr val="AD1505"/>
                </a:solidFill>
              </a:rPr>
              <a:t>Scientific Method</a:t>
            </a:r>
          </a:p>
        </p:txBody>
      </p:sp>
      <p:sp>
        <p:nvSpPr>
          <p:cNvPr id="20483" name="Rectangle 3"/>
          <p:cNvSpPr>
            <a:spLocks noGrp="1" noChangeArrowheads="1"/>
          </p:cNvSpPr>
          <p:nvPr>
            <p:ph type="body" idx="1"/>
          </p:nvPr>
        </p:nvSpPr>
        <p:spPr>
          <a:xfrm>
            <a:off x="457200" y="2332038"/>
            <a:ext cx="8229600" cy="4525962"/>
          </a:xfrm>
        </p:spPr>
        <p:txBody>
          <a:bodyPr/>
          <a:lstStyle/>
          <a:p>
            <a:pPr algn="ctr" eaLnBrk="1" hangingPunct="1">
              <a:lnSpc>
                <a:spcPct val="90000"/>
              </a:lnSpc>
              <a:buFontTx/>
              <a:buNone/>
              <a:defRPr/>
            </a:pPr>
            <a:r>
              <a:rPr lang="en-US" sz="4400" smtClean="0"/>
              <a:t>6. </a:t>
            </a:r>
            <a:r>
              <a:rPr lang="en-US" sz="4400" u="sng" smtClean="0">
                <a:solidFill>
                  <a:srgbClr val="0033CC"/>
                </a:solidFill>
                <a:effectLst>
                  <a:outerShdw blurRad="38100" dist="38100" dir="2700000" algn="tl">
                    <a:srgbClr val="000000"/>
                  </a:outerShdw>
                </a:effectLst>
              </a:rPr>
              <a:t>Conclusion</a:t>
            </a:r>
            <a:r>
              <a:rPr lang="en-US" sz="4400" smtClean="0">
                <a:solidFill>
                  <a:srgbClr val="0033CC"/>
                </a:solidFill>
              </a:rPr>
              <a:t>: </a:t>
            </a:r>
            <a:r>
              <a:rPr lang="en-US" sz="4400" smtClean="0"/>
              <a:t>Include a statement that accepts or rejects the hypothesis.</a:t>
            </a:r>
          </a:p>
          <a:p>
            <a:pPr algn="ctr" eaLnBrk="1" hangingPunct="1">
              <a:lnSpc>
                <a:spcPct val="90000"/>
              </a:lnSpc>
              <a:buFontTx/>
              <a:buNone/>
              <a:defRPr/>
            </a:pPr>
            <a:r>
              <a:rPr lang="en-US" sz="4400" smtClean="0"/>
              <a:t>Make recommendations for further study and possible improvements to the procedure.</a:t>
            </a:r>
            <a:endParaRPr lang="en-US" sz="4400" u="sng" smtClean="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Bottom)">
                                      <p:cBhvr>
                                        <p:cTn id="7" dur="20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lide(fromBottom)">
                                      <p:cBhvr>
                                        <p:cTn id="12" dur="20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946</Words>
  <Application>Microsoft Office PowerPoint</Application>
  <PresentationFormat>On-screen Show (4:3)</PresentationFormat>
  <Paragraphs>166</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 Design</vt:lpstr>
      <vt:lpstr>PowerPoint Presentation</vt:lpstr>
      <vt:lpstr>PowerPoint Presentation</vt:lpstr>
      <vt:lpstr>PowerPoint Presentation</vt:lpstr>
      <vt:lpstr>Steps of the  Scientific Method</vt:lpstr>
      <vt:lpstr>Steps of the  Scientific Method</vt:lpstr>
      <vt:lpstr>Steps of the  Scientific Method</vt:lpstr>
      <vt:lpstr>Steps of the  Scientific Method</vt:lpstr>
      <vt:lpstr>Steps of the  Scientific Method</vt:lpstr>
      <vt:lpstr>Steps of the  Scientific Method</vt:lpstr>
      <vt:lpstr>Steps of the  Scientific Method</vt:lpstr>
      <vt:lpstr>PowerPoint Presentation</vt:lpstr>
      <vt:lpstr>Problem/Question</vt:lpstr>
      <vt:lpstr>Problem/Question</vt:lpstr>
      <vt:lpstr>Observation/Research</vt:lpstr>
      <vt:lpstr>PowerPoint Presentation</vt:lpstr>
      <vt:lpstr>Formulate a Hypothesis</vt:lpstr>
      <vt:lpstr>Hypothesis</vt:lpstr>
      <vt:lpstr>Independent Variable</vt:lpstr>
      <vt:lpstr>Dependent Variable</vt:lpstr>
      <vt:lpstr>Experiment</vt:lpstr>
      <vt:lpstr>Control Group</vt:lpstr>
      <vt:lpstr>Control Group</vt:lpstr>
      <vt:lpstr>Control Group</vt:lpstr>
      <vt:lpstr>Constants</vt:lpstr>
      <vt:lpstr>Constants</vt:lpstr>
      <vt:lpstr>Constants</vt:lpstr>
      <vt:lpstr>Experiment</vt:lpstr>
      <vt:lpstr>Trials</vt:lpstr>
      <vt:lpstr>Collect and Analyze Results</vt:lpstr>
      <vt:lpstr>Size of Baked Bread (LxWxH) cm3</vt:lpstr>
      <vt:lpstr>Collect and Analyze Results</vt:lpstr>
      <vt:lpstr>Conclusion</vt:lpstr>
      <vt:lpstr>Experiment</vt:lpstr>
      <vt:lpstr>Size of Baked Bread (LxWxH) cm3</vt:lpstr>
      <vt:lpstr>Conclusion</vt:lpstr>
      <vt:lpstr>Communicate the Results</vt:lpstr>
    </vt:vector>
  </TitlesOfParts>
  <Company>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christopher.harner</dc:creator>
  <cp:lastModifiedBy>Matisoff, Suzanne</cp:lastModifiedBy>
  <cp:revision>8</cp:revision>
  <dcterms:created xsi:type="dcterms:W3CDTF">2005-07-18T14:10:52Z</dcterms:created>
  <dcterms:modified xsi:type="dcterms:W3CDTF">2014-09-11T11:03:15Z</dcterms:modified>
</cp:coreProperties>
</file>